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svg" ContentType="image/svg+xml"/>
  <Default Extension="fntdata" ContentType="application/x-fontdata"/>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slides/slide17.xml" ContentType="application/vnd.openxmlformats-officedocument.presentationml.slide+xml"/>
  <Override PartName="/ppt/viewProps.xml" ContentType="application/vnd.openxmlformats-officedocument.presentationml.viewProps+xml"/>
  <Override PartName="/ppt/slides/slide2.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tableStyles.xml" ContentType="application/vnd.openxmlformats-officedocument.presentationml.tableStyles+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Inter" panose="020B0604020202020204" charset="0"/>
      <p:regular r:id="rId19"/>
    </p:embeddedFont>
    <p:embeddedFont>
      <p:font typeface="Inter Bold" panose="020B0604020202020204" charset="0"/>
      <p:regular r:id="rId20"/>
    </p:embeddedFont>
    <p:embeddedFont>
      <p:font typeface="Raleway" panose="020F0502020204030204" pitchFamily="2" charset="0"/>
      <p:regular r:id="rId21"/>
    </p:embeddedFont>
    <p:embeddedFont>
      <p:font typeface="Raleway Bold" panose="020B0604020202020204" charset="0"/>
      <p:regular r:id="rId22"/>
    </p:embeddedFont>
    <p:embeddedFont>
      <p:font typeface="Raleway Medium" panose="020F0502020204030204" pitchFamily="2" charset="0"/>
      <p:regular r:id="rId23"/>
    </p:embeddedFont>
    <p:embeddedFont>
      <p:font typeface="Raleway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787"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viewProps" Target="/ppt/viewProps.xml" Id="rId26" /><Relationship Type="http://schemas.openxmlformats.org/officeDocument/2006/relationships/slide" Target="/ppt/slides/slide2.xml" Id="rId3" /><Relationship Type="http://schemas.openxmlformats.org/officeDocument/2006/relationships/font" Target="/ppt/fonts/font3.fntdata"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presProps" Target="/ppt/presProps.xml"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font" Target="/ppt/fonts/font2.fntdata"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font" Target="/ppt/fonts/font6.fntdata"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font" Target="/ppt/fonts/font5.fntdata" Id="rId23" /><Relationship Type="http://schemas.openxmlformats.org/officeDocument/2006/relationships/tableStyles" Target="/ppt/tableStyles.xml" Id="rId28" /><Relationship Type="http://schemas.openxmlformats.org/officeDocument/2006/relationships/slide" Target="/ppt/slides/slide9.xml" Id="rId10" /><Relationship Type="http://schemas.openxmlformats.org/officeDocument/2006/relationships/font" Target="/ppt/fonts/font1.fntdata"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font" Target="/ppt/fonts/font4.fntdata" Id="rId22" /><Relationship Type="http://schemas.openxmlformats.org/officeDocument/2006/relationships/theme" Target="/ppt/theme/theme1.xml" Id="rId27"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7.xml" Id="rId7" /><Relationship Type="http://schemas.openxmlformats.org/officeDocument/2006/relationships/theme" Target="/ppt/theme/theme1.xml" Id="rId1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svg" Id="rId3" /><Relationship Type="http://schemas.openxmlformats.org/officeDocument/2006/relationships/image" Target="/ppt/media/image1.png" Id="rId2" /><Relationship Type="http://schemas.openxmlformats.org/officeDocument/2006/relationships/slideLayout" Target="/ppt/slideLayouts/slideLayout7.xml" Id="rId1" /><Relationship Type="http://schemas.openxmlformats.org/officeDocument/2006/relationships/image" Target="/ppt/media/image4.svg" Id="rId5"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image" Target="/ppt/media/image15.png" Id="rId3" /><Relationship Type="http://schemas.openxmlformats.org/officeDocument/2006/relationships/image" Target="/ppt/media/image14.png" Id="rId2" /><Relationship Type="http://schemas.openxmlformats.org/officeDocument/2006/relationships/slideLayout" Target="/ppt/slideLayouts/slideLayout7.xml" Id="rId1" /><Relationship Type="http://schemas.openxmlformats.org/officeDocument/2006/relationships/image" Target="/ppt/media/image16.png" Id="rId4" /></Relationships>
</file>

<file path=ppt/slides/_rels/slide11.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17.png" Id="rId2" /><Relationship Type="http://schemas.openxmlformats.org/officeDocument/2006/relationships/slideLayout" Target="/ppt/slideLayouts/slideLayout7.xml" Id="rId1" /></Relationships>
</file>

<file path=ppt/slides/_rels/slide12.xml.rels>&#65279;<?xml version="1.0" encoding="utf-8"?><Relationships xmlns="http://schemas.openxmlformats.org/package/2006/relationships"><Relationship Type="http://schemas.openxmlformats.org/officeDocument/2006/relationships/image" Target="/ppt/media/image19.png" Id="rId2" /><Relationship Type="http://schemas.openxmlformats.org/officeDocument/2006/relationships/slideLayout" Target="/ppt/slideLayouts/slideLayout7.xml" Id="rId1" /></Relationships>
</file>

<file path=ppt/slides/_rels/slide13.xml.rels>&#65279;<?xml version="1.0" encoding="utf-8"?><Relationships xmlns="http://schemas.openxmlformats.org/package/2006/relationships"><Relationship Type="http://schemas.openxmlformats.org/officeDocument/2006/relationships/image" Target="/ppt/media/image20.png" Id="rId2" /><Relationship Type="http://schemas.openxmlformats.org/officeDocument/2006/relationships/slideLayout" Target="/ppt/slideLayouts/slideLayout7.xml" Id="rId1" /></Relationships>
</file>

<file path=ppt/slides/_rels/slide14.xml.rels>&#65279;<?xml version="1.0" encoding="utf-8"?><Relationships xmlns="http://schemas.openxmlformats.org/package/2006/relationships"><Relationship Type="http://schemas.openxmlformats.org/officeDocument/2006/relationships/image" Target="/ppt/media/image2.svg" Id="rId3" /><Relationship Type="http://schemas.openxmlformats.org/officeDocument/2006/relationships/image" Target="/ppt/media/image1.png" Id="rId2" /><Relationship Type="http://schemas.openxmlformats.org/officeDocument/2006/relationships/slideLayout" Target="/ppt/slideLayouts/slideLayout7.xml" Id="rId1" /><Relationship Type="http://schemas.openxmlformats.org/officeDocument/2006/relationships/image" Target="/ppt/media/image22.png" Id="rId5" /><Relationship Type="http://schemas.openxmlformats.org/officeDocument/2006/relationships/image" Target="/ppt/media/image21.png" Id="rId4" /></Relationships>
</file>

<file path=ppt/slides/_rels/slide15.xml.rels>&#65279;<?xml version="1.0" encoding="utf-8"?><Relationships xmlns="http://schemas.openxmlformats.org/package/2006/relationships"><Relationship Type="http://schemas.openxmlformats.org/officeDocument/2006/relationships/image" Target="/ppt/media/image2.svg" Id="rId3" /><Relationship Type="http://schemas.openxmlformats.org/officeDocument/2006/relationships/image" Target="/ppt/media/image1.png" Id="rId2" /><Relationship Type="http://schemas.openxmlformats.org/officeDocument/2006/relationships/slideLayout" Target="/ppt/slideLayouts/slideLayout7.xml" Id="rId1" /><Relationship Type="http://schemas.openxmlformats.org/officeDocument/2006/relationships/image" Target="/ppt/media/image24.png" Id="rId5" /><Relationship Type="http://schemas.openxmlformats.org/officeDocument/2006/relationships/image" Target="/ppt/media/image23.png" Id="rId4" /></Relationships>
</file>

<file path=ppt/slides/_rels/slide16.xml.rels>&#65279;<?xml version="1.0" encoding="utf-8"?><Relationships xmlns="http://schemas.openxmlformats.org/package/2006/relationships"><Relationship Type="http://schemas.openxmlformats.org/officeDocument/2006/relationships/image" Target="/ppt/media/image25.png" Id="rId2" /><Relationship Type="http://schemas.openxmlformats.org/officeDocument/2006/relationships/slideLayout" Target="/ppt/slideLayouts/slideLayout7.xml" Id="rId1" /></Relationships>
</file>

<file path=ppt/slides/_rels/slide17.xml.rels>&#65279;<?xml version="1.0" encoding="utf-8"?><Relationships xmlns="http://schemas.openxmlformats.org/package/2006/relationships"><Relationship Type="http://schemas.openxmlformats.org/officeDocument/2006/relationships/image" Target="/ppt/media/image2.svg" Id="rId3" /><Relationship Type="http://schemas.openxmlformats.org/officeDocument/2006/relationships/image" Target="/ppt/media/image1.png" Id="rId2" /><Relationship Type="http://schemas.openxmlformats.org/officeDocument/2006/relationships/slideLayout" Target="/ppt/slideLayouts/slideLayout7.xml" Id="rId1" /><Relationship Type="http://schemas.openxmlformats.org/officeDocument/2006/relationships/image" Target="/ppt/media/image27.svg" Id="rId5" /><Relationship Type="http://schemas.openxmlformats.org/officeDocument/2006/relationships/image" Target="/ppt/media/image26.png" Id="rId4" /></Relationships>
</file>

<file path=ppt/slides/_rels/slide2.xml.rels>&#65279;<?xml version="1.0" encoding="utf-8"?><Relationships xmlns="http://schemas.openxmlformats.org/package/2006/relationships"><Relationship Type="http://schemas.openxmlformats.org/officeDocument/2006/relationships/image" Target="/ppt/media/image6.svg" Id="rId3" /><Relationship Type="http://schemas.openxmlformats.org/officeDocument/2006/relationships/image" Target="/ppt/media/image5.png" Id="rId2" /><Relationship Type="http://schemas.openxmlformats.org/officeDocument/2006/relationships/slideLayout" Target="/ppt/slideLayouts/slideLayout7.xml" Id="rId1" /></Relationships>
</file>

<file path=ppt/slides/_rels/slide3.xml.rels>&#65279;<?xml version="1.0" encoding="utf-8"?><Relationships xmlns="http://schemas.openxmlformats.org/package/2006/relationships"><Relationship Type="http://schemas.openxmlformats.org/officeDocument/2006/relationships/image" Target="/ppt/media/image8.svg" Id="rId3" /><Relationship Type="http://schemas.openxmlformats.org/officeDocument/2006/relationships/image" Target="/ppt/media/image7.png" Id="rId2" /><Relationship Type="http://schemas.openxmlformats.org/officeDocument/2006/relationships/slideLayout" Target="/ppt/slideLayouts/slideLayout7.xml" Id="rId1" /><Relationship Type="http://schemas.openxmlformats.org/officeDocument/2006/relationships/image" Target="/ppt/media/image10.svg" Id="rId5" /><Relationship Type="http://schemas.openxmlformats.org/officeDocument/2006/relationships/image" Target="/ppt/media/image9.png" Id="rId4" /></Relationships>
</file>

<file path=ppt/slides/_rels/slide4.xml.rels>&#65279;<?xml version="1.0" encoding="utf-8"?><Relationships xmlns="http://schemas.openxmlformats.org/package/2006/relationships"><Relationship Type="http://schemas.openxmlformats.org/officeDocument/2006/relationships/image" Target="/ppt/media/image8.svg" Id="rId3" /><Relationship Type="http://schemas.openxmlformats.org/officeDocument/2006/relationships/image" Target="/ppt/media/image7.png" Id="rId2" /><Relationship Type="http://schemas.openxmlformats.org/officeDocument/2006/relationships/slideLayout" Target="/ppt/slideLayouts/slideLayout7.xml" Id="rId1" /><Relationship Type="http://schemas.openxmlformats.org/officeDocument/2006/relationships/image" Target="/ppt/media/image10.svg" Id="rId5" /><Relationship Type="http://schemas.openxmlformats.org/officeDocument/2006/relationships/image" Target="/ppt/media/image9.png" Id="rId4" /></Relationships>
</file>

<file path=ppt/slides/_rels/slide5.xml.rels>&#65279;<?xml version="1.0" encoding="utf-8"?><Relationships xmlns="http://schemas.openxmlformats.org/package/2006/relationships"><Relationship Type="http://schemas.openxmlformats.org/officeDocument/2006/relationships/image" Target="/ppt/media/image8.svg" Id="rId3" /><Relationship Type="http://schemas.openxmlformats.org/officeDocument/2006/relationships/image" Target="/ppt/media/image7.png" Id="rId2" /><Relationship Type="http://schemas.openxmlformats.org/officeDocument/2006/relationships/slideLayout" Target="/ppt/slideLayouts/slideLayout7.xml" Id="rId1" /><Relationship Type="http://schemas.openxmlformats.org/officeDocument/2006/relationships/image" Target="/ppt/media/image10.svg" Id="rId5" /><Relationship Type="http://schemas.openxmlformats.org/officeDocument/2006/relationships/image" Target="/ppt/media/image9.png" Id="rId4" /></Relationships>
</file>

<file path=ppt/slides/_rels/slide6.xml.rels>&#65279;<?xml version="1.0" encoding="utf-8"?><Relationships xmlns="http://schemas.openxmlformats.org/package/2006/relationships"><Relationship Type="http://schemas.openxmlformats.org/officeDocument/2006/relationships/image" Target="/ppt/media/image8.svg" Id="rId3" /><Relationship Type="http://schemas.openxmlformats.org/officeDocument/2006/relationships/image" Target="/ppt/media/image7.png" Id="rId2" /><Relationship Type="http://schemas.openxmlformats.org/officeDocument/2006/relationships/slideLayout" Target="/ppt/slideLayouts/slideLayout7.xml" Id="rId1" /><Relationship Type="http://schemas.openxmlformats.org/officeDocument/2006/relationships/image" Target="/ppt/media/image10.svg" Id="rId5" /><Relationship Type="http://schemas.openxmlformats.org/officeDocument/2006/relationships/image" Target="/ppt/media/image9.png" Id="rId4" /></Relationships>
</file>

<file path=ppt/slides/_rels/slide7.xml.rels>&#65279;<?xml version="1.0" encoding="utf-8"?><Relationships xmlns="http://schemas.openxmlformats.org/package/2006/relationships"><Relationship Type="http://schemas.openxmlformats.org/officeDocument/2006/relationships/image" Target="/ppt/media/image11.png" Id="rId2" /><Relationship Type="http://schemas.openxmlformats.org/officeDocument/2006/relationships/slideLayout" Target="/ppt/slideLayouts/slideLayout7.xml" Id="rId1"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s>
</file>

<file path=ppt/slides/_rels/slide9.xml.rels>&#65279;<?xml version="1.0" encoding="utf-8"?><Relationships xmlns="http://schemas.openxmlformats.org/package/2006/relationships"><Relationship Type="http://schemas.openxmlformats.org/officeDocument/2006/relationships/image" Target="/ppt/media/image13.svg" Id="rId3" /><Relationship Type="http://schemas.openxmlformats.org/officeDocument/2006/relationships/image" Target="/ppt/media/image12.png" Id="rId2" /><Relationship Type="http://schemas.openxmlformats.org/officeDocument/2006/relationships/slideLayout" Target="/ppt/slideLayouts/slideLayout7.xml" Id="rId1"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0" y="-157965"/>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2313758"/>
            <a:ext cx="8380612" cy="5116450"/>
          </a:xfrm>
          <a:prstGeom prst="rect">
            <a:avLst/>
          </a:prstGeom>
        </p:spPr>
        <p:txBody>
          <a:bodyPr lIns="0" tIns="0" rIns="0" bIns="0" rtlCol="0" anchor="t">
            <a:spAutoFit/>
          </a:bodyPr>
          <a:lstStyle/>
          <a:p>
            <a:pPr algn="l">
              <a:lnSpc>
                <a:spcPts val="13086"/>
              </a:lnSpc>
            </a:pPr>
            <a:r>
              <a:rPr lang="en-US" sz="14540" b="1" spc="-668">
                <a:solidFill>
                  <a:srgbClr val="00694C"/>
                </a:solidFill>
                <a:latin typeface="Raleway Medium"/>
                <a:ea typeface="Raleway Medium"/>
                <a:cs typeface="Raleway Medium"/>
                <a:sym typeface="Raleway Medium"/>
              </a:rPr>
              <a:t>Website Traffic</a:t>
            </a:r>
          </a:p>
          <a:p>
            <a:pPr marL="0" lvl="1" indent="0" algn="l">
              <a:lnSpc>
                <a:spcPts val="13086"/>
              </a:lnSpc>
            </a:pPr>
            <a:r>
              <a:rPr lang="en-US" sz="14540" b="1" spc="-668">
                <a:solidFill>
                  <a:srgbClr val="00694C"/>
                </a:solidFill>
                <a:latin typeface="Raleway Medium"/>
                <a:ea typeface="Raleway Medium"/>
                <a:cs typeface="Raleway Medium"/>
                <a:sym typeface="Raleway Medium"/>
              </a:rPr>
              <a:t>Analysis</a:t>
            </a:r>
          </a:p>
        </p:txBody>
      </p:sp>
      <p:sp>
        <p:nvSpPr>
          <p:cNvPr id="5" name="TextBox 5"/>
          <p:cNvSpPr txBox="1"/>
          <p:nvPr/>
        </p:nvSpPr>
        <p:spPr>
          <a:xfrm>
            <a:off x="4406167" y="8120532"/>
            <a:ext cx="9179504" cy="381003"/>
          </a:xfrm>
          <a:prstGeom prst="rect">
            <a:avLst/>
          </a:prstGeom>
        </p:spPr>
        <p:txBody>
          <a:bodyPr lIns="0" tIns="0" rIns="0" bIns="0" rtlCol="0" anchor="t">
            <a:spAutoFit/>
          </a:bodyPr>
          <a:lstStyle/>
          <a:p>
            <a:pPr marL="0" lvl="1" indent="0" algn="l">
              <a:lnSpc>
                <a:spcPts val="2700"/>
              </a:lnSpc>
            </a:pPr>
            <a:r>
              <a:rPr lang="en-US" sz="3000" b="1" spc="-138">
                <a:solidFill>
                  <a:srgbClr val="00694C"/>
                </a:solidFill>
                <a:latin typeface="Raleway Medium"/>
                <a:ea typeface="Raleway Medium"/>
                <a:cs typeface="Raleway Medium"/>
                <a:sym typeface="Raleway Medium"/>
              </a:rPr>
              <a:t>Presented by:</a:t>
            </a:r>
          </a:p>
        </p:txBody>
      </p:sp>
      <p:sp>
        <p:nvSpPr>
          <p:cNvPr id="6" name="TextBox 6"/>
          <p:cNvSpPr txBox="1"/>
          <p:nvPr/>
        </p:nvSpPr>
        <p:spPr>
          <a:xfrm>
            <a:off x="3599340" y="696953"/>
            <a:ext cx="14366567" cy="588467"/>
          </a:xfrm>
          <a:prstGeom prst="rect">
            <a:avLst/>
          </a:prstGeom>
        </p:spPr>
        <p:txBody>
          <a:bodyPr lIns="0" tIns="0" rIns="0" bIns="0" rtlCol="0" anchor="t">
            <a:spAutoFit/>
          </a:bodyPr>
          <a:lstStyle/>
          <a:p>
            <a:pPr marL="0" lvl="1" indent="0" algn="l">
              <a:lnSpc>
                <a:spcPts val="4225"/>
              </a:lnSpc>
            </a:pPr>
            <a:r>
              <a:rPr lang="en-US" sz="4695" b="1" spc="-215">
                <a:solidFill>
                  <a:srgbClr val="00694C"/>
                </a:solidFill>
                <a:latin typeface="Raleway Bold"/>
                <a:ea typeface="Raleway Bold"/>
                <a:cs typeface="Raleway Bold"/>
                <a:sym typeface="Raleway Bold"/>
              </a:rPr>
              <a:t>APSSDC</a:t>
            </a:r>
          </a:p>
        </p:txBody>
      </p:sp>
      <p:sp>
        <p:nvSpPr>
          <p:cNvPr id="7" name="TextBox 7"/>
          <p:cNvSpPr txBox="1"/>
          <p:nvPr/>
        </p:nvSpPr>
        <p:spPr>
          <a:xfrm>
            <a:off x="6339970" y="8762999"/>
            <a:ext cx="9179504" cy="1066803"/>
          </a:xfrm>
          <a:prstGeom prst="rect">
            <a:avLst/>
          </a:prstGeom>
        </p:spPr>
        <p:txBody>
          <a:bodyPr lIns="0" tIns="0" rIns="0" bIns="0" rtlCol="0" anchor="t">
            <a:spAutoFit/>
          </a:bodyPr>
          <a:lstStyle/>
          <a:p>
            <a:pPr algn="l">
              <a:lnSpc>
                <a:spcPts val="2700"/>
              </a:lnSpc>
            </a:pPr>
            <a:r>
              <a:rPr lang="en-US" sz="3000" b="1" spc="-138">
                <a:solidFill>
                  <a:srgbClr val="00694C"/>
                </a:solidFill>
                <a:latin typeface="Raleway Medium"/>
                <a:ea typeface="Raleway Medium"/>
                <a:cs typeface="Raleway Medium"/>
                <a:sym typeface="Raleway Medium"/>
              </a:rPr>
              <a:t>Chakradhar Parimi</a:t>
            </a:r>
          </a:p>
          <a:p>
            <a:pPr algn="l">
              <a:lnSpc>
                <a:spcPts val="2700"/>
              </a:lnSpc>
            </a:pPr>
            <a:r>
              <a:rPr lang="en-US" sz="3000" b="1" spc="-138">
                <a:solidFill>
                  <a:srgbClr val="00694C"/>
                </a:solidFill>
                <a:latin typeface="Raleway Medium"/>
                <a:ea typeface="Raleway Medium"/>
                <a:cs typeface="Raleway Medium"/>
                <a:sym typeface="Raleway Medium"/>
              </a:rPr>
              <a:t>Shaik Kudhan</a:t>
            </a:r>
          </a:p>
          <a:p>
            <a:pPr marL="0" lvl="1" indent="0" algn="l">
              <a:lnSpc>
                <a:spcPts val="2700"/>
              </a:lnSpc>
            </a:pPr>
            <a:r>
              <a:rPr lang="en-US" sz="3000" b="1" spc="-138">
                <a:solidFill>
                  <a:srgbClr val="00694C"/>
                </a:solidFill>
                <a:latin typeface="Raleway Medium"/>
                <a:ea typeface="Raleway Medium"/>
                <a:cs typeface="Raleway Medium"/>
                <a:sym typeface="Raleway Medium"/>
              </a:rPr>
              <a:t>Duggivalasa Pragathi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8651961" y="5909986"/>
            <a:ext cx="8926761" cy="3659804"/>
          </a:xfrm>
          <a:custGeom>
            <a:avLst/>
            <a:gdLst/>
            <a:ahLst/>
            <a:cxnLst/>
            <a:rect l="l" t="t" r="r" b="b"/>
            <a:pathLst>
              <a:path w="8926761" h="3659804">
                <a:moveTo>
                  <a:pt x="0" y="0"/>
                </a:moveTo>
                <a:lnTo>
                  <a:pt x="8926761" y="0"/>
                </a:lnTo>
                <a:lnTo>
                  <a:pt x="8926761" y="3659804"/>
                </a:lnTo>
                <a:lnTo>
                  <a:pt x="0" y="3659804"/>
                </a:lnTo>
                <a:lnTo>
                  <a:pt x="0" y="0"/>
                </a:lnTo>
                <a:close/>
              </a:path>
            </a:pathLst>
          </a:custGeom>
          <a:blipFill>
            <a:blip r:embed="rId2"/>
            <a:stretch>
              <a:fillRect r="-6253"/>
            </a:stretch>
          </a:blipFill>
        </p:spPr>
      </p:sp>
      <p:sp>
        <p:nvSpPr>
          <p:cNvPr id="3" name="Freeform 3"/>
          <p:cNvSpPr/>
          <p:nvPr/>
        </p:nvSpPr>
        <p:spPr>
          <a:xfrm>
            <a:off x="2257856" y="3446296"/>
            <a:ext cx="7575284" cy="1549490"/>
          </a:xfrm>
          <a:custGeom>
            <a:avLst/>
            <a:gdLst/>
            <a:ahLst/>
            <a:cxnLst/>
            <a:rect l="l" t="t" r="r" b="b"/>
            <a:pathLst>
              <a:path w="7575284" h="1549490">
                <a:moveTo>
                  <a:pt x="0" y="0"/>
                </a:moveTo>
                <a:lnTo>
                  <a:pt x="7575283" y="0"/>
                </a:lnTo>
                <a:lnTo>
                  <a:pt x="7575283" y="1549490"/>
                </a:lnTo>
                <a:lnTo>
                  <a:pt x="0" y="1549490"/>
                </a:lnTo>
                <a:lnTo>
                  <a:pt x="0" y="0"/>
                </a:lnTo>
                <a:close/>
              </a:path>
            </a:pathLst>
          </a:custGeom>
          <a:blipFill>
            <a:blip r:embed="rId3"/>
            <a:stretch>
              <a:fillRect/>
            </a:stretch>
          </a:blipFill>
        </p:spPr>
      </p:sp>
      <p:sp>
        <p:nvSpPr>
          <p:cNvPr id="4" name="Freeform 4"/>
          <p:cNvSpPr/>
          <p:nvPr/>
        </p:nvSpPr>
        <p:spPr>
          <a:xfrm>
            <a:off x="271111" y="6679382"/>
            <a:ext cx="7715218" cy="1413837"/>
          </a:xfrm>
          <a:custGeom>
            <a:avLst/>
            <a:gdLst/>
            <a:ahLst/>
            <a:cxnLst/>
            <a:rect l="l" t="t" r="r" b="b"/>
            <a:pathLst>
              <a:path w="7715218" h="1413837">
                <a:moveTo>
                  <a:pt x="0" y="0"/>
                </a:moveTo>
                <a:lnTo>
                  <a:pt x="7715218" y="0"/>
                </a:lnTo>
                <a:lnTo>
                  <a:pt x="7715218" y="1413837"/>
                </a:lnTo>
                <a:lnTo>
                  <a:pt x="0" y="1413837"/>
                </a:lnTo>
                <a:lnTo>
                  <a:pt x="0" y="0"/>
                </a:lnTo>
                <a:close/>
              </a:path>
            </a:pathLst>
          </a:custGeom>
          <a:blipFill>
            <a:blip r:embed="rId4"/>
            <a:stretch>
              <a:fillRect l="-1846"/>
            </a:stretch>
          </a:blipFill>
        </p:spPr>
      </p:sp>
      <p:sp>
        <p:nvSpPr>
          <p:cNvPr id="5" name="TextBox 5"/>
          <p:cNvSpPr txBox="1"/>
          <p:nvPr/>
        </p:nvSpPr>
        <p:spPr>
          <a:xfrm>
            <a:off x="-2253076" y="406984"/>
            <a:ext cx="13515640" cy="752475"/>
          </a:xfrm>
          <a:prstGeom prst="rect">
            <a:avLst/>
          </a:prstGeom>
        </p:spPr>
        <p:txBody>
          <a:bodyPr lIns="0" tIns="0" rIns="0" bIns="0" rtlCol="0" anchor="t">
            <a:spAutoFit/>
          </a:bodyPr>
          <a:lstStyle/>
          <a:p>
            <a:pPr marL="0" lvl="1" indent="0" algn="ctr">
              <a:lnSpc>
                <a:spcPts val="5400"/>
              </a:lnSpc>
            </a:pPr>
            <a:r>
              <a:rPr lang="en-US" sz="6000" b="1" spc="-276">
                <a:solidFill>
                  <a:srgbClr val="00694C"/>
                </a:solidFill>
                <a:latin typeface="Raleway Medium"/>
                <a:ea typeface="Raleway Medium"/>
                <a:cs typeface="Raleway Medium"/>
                <a:sym typeface="Raleway Medium"/>
              </a:rPr>
              <a:t>DATA CLEANING</a:t>
            </a:r>
          </a:p>
        </p:txBody>
      </p:sp>
      <p:sp>
        <p:nvSpPr>
          <p:cNvPr id="6" name="TextBox 6"/>
          <p:cNvSpPr txBox="1"/>
          <p:nvPr/>
        </p:nvSpPr>
        <p:spPr>
          <a:xfrm>
            <a:off x="1971122" y="1295434"/>
            <a:ext cx="12853125" cy="1553845"/>
          </a:xfrm>
          <a:prstGeom prst="rect">
            <a:avLst/>
          </a:prstGeom>
        </p:spPr>
        <p:txBody>
          <a:bodyPr lIns="0" tIns="0" rIns="0" bIns="0" rtlCol="0" anchor="t">
            <a:spAutoFit/>
          </a:bodyPr>
          <a:lstStyle/>
          <a:p>
            <a:pPr algn="ctr">
              <a:lnSpc>
                <a:spcPts val="3080"/>
              </a:lnSpc>
              <a:spcBef>
                <a:spcPct val="0"/>
              </a:spcBef>
            </a:pPr>
            <a:r>
              <a:rPr lang="en-US" sz="2200" b="1">
                <a:solidFill>
                  <a:srgbClr val="00694C"/>
                </a:solidFill>
                <a:latin typeface="Raleway Semi-Bold"/>
                <a:ea typeface="Raleway Semi-Bold"/>
                <a:cs typeface="Raleway Semi-Bold"/>
                <a:sym typeface="Raleway Semi-Bold"/>
              </a:rPr>
              <a:t>Data cleaning is a crucial step in the data analysis process that ensures accuracy and consistency. It involves removing duplicate entries, handling missing or null values, correcting data types, and resolving formatting issues. By cleaning the dataset, we eliminate noise and errors that could distort results, paving the way for reliable insights and meaningful visualizations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247788" y="3450490"/>
            <a:ext cx="7738541" cy="6129358"/>
          </a:xfrm>
          <a:custGeom>
            <a:avLst/>
            <a:gdLst/>
            <a:ahLst/>
            <a:cxnLst/>
            <a:rect l="l" t="t" r="r" b="b"/>
            <a:pathLst>
              <a:path w="7738541" h="6129358">
                <a:moveTo>
                  <a:pt x="0" y="0"/>
                </a:moveTo>
                <a:lnTo>
                  <a:pt x="7738541" y="0"/>
                </a:lnTo>
                <a:lnTo>
                  <a:pt x="7738541" y="6129358"/>
                </a:lnTo>
                <a:lnTo>
                  <a:pt x="0" y="6129358"/>
                </a:lnTo>
                <a:lnTo>
                  <a:pt x="0" y="0"/>
                </a:lnTo>
                <a:close/>
              </a:path>
            </a:pathLst>
          </a:custGeom>
          <a:blipFill>
            <a:blip r:embed="rId2"/>
            <a:stretch>
              <a:fillRect/>
            </a:stretch>
          </a:blipFill>
        </p:spPr>
      </p:sp>
      <p:sp>
        <p:nvSpPr>
          <p:cNvPr id="3" name="Freeform 3"/>
          <p:cNvSpPr/>
          <p:nvPr/>
        </p:nvSpPr>
        <p:spPr>
          <a:xfrm>
            <a:off x="8430797" y="3991897"/>
            <a:ext cx="9635326" cy="5046544"/>
          </a:xfrm>
          <a:custGeom>
            <a:avLst/>
            <a:gdLst/>
            <a:ahLst/>
            <a:cxnLst/>
            <a:rect l="l" t="t" r="r" b="b"/>
            <a:pathLst>
              <a:path w="9635326" h="5046544">
                <a:moveTo>
                  <a:pt x="0" y="0"/>
                </a:moveTo>
                <a:lnTo>
                  <a:pt x="9635326" y="0"/>
                </a:lnTo>
                <a:lnTo>
                  <a:pt x="9635326" y="5046543"/>
                </a:lnTo>
                <a:lnTo>
                  <a:pt x="0" y="5046543"/>
                </a:lnTo>
                <a:lnTo>
                  <a:pt x="0" y="0"/>
                </a:lnTo>
                <a:close/>
              </a:path>
            </a:pathLst>
          </a:custGeom>
          <a:blipFill>
            <a:blip r:embed="rId3"/>
            <a:stretch>
              <a:fillRect/>
            </a:stretch>
          </a:blipFill>
        </p:spPr>
      </p:sp>
      <p:sp>
        <p:nvSpPr>
          <p:cNvPr id="4" name="TextBox 4"/>
          <p:cNvSpPr txBox="1"/>
          <p:nvPr/>
        </p:nvSpPr>
        <p:spPr>
          <a:xfrm>
            <a:off x="-2253076" y="406984"/>
            <a:ext cx="13515640" cy="752475"/>
          </a:xfrm>
          <a:prstGeom prst="rect">
            <a:avLst/>
          </a:prstGeom>
        </p:spPr>
        <p:txBody>
          <a:bodyPr lIns="0" tIns="0" rIns="0" bIns="0" rtlCol="0" anchor="t">
            <a:spAutoFit/>
          </a:bodyPr>
          <a:lstStyle/>
          <a:p>
            <a:pPr marL="0" lvl="1" indent="0" algn="ctr">
              <a:lnSpc>
                <a:spcPts val="5400"/>
              </a:lnSpc>
            </a:pPr>
            <a:r>
              <a:rPr lang="en-US" sz="6000" b="1" spc="-276">
                <a:solidFill>
                  <a:srgbClr val="00694C"/>
                </a:solidFill>
                <a:latin typeface="Raleway Medium"/>
                <a:ea typeface="Raleway Medium"/>
                <a:cs typeface="Raleway Medium"/>
                <a:sym typeface="Raleway Medium"/>
              </a:rPr>
              <a:t>FILTERING DATA</a:t>
            </a:r>
          </a:p>
        </p:txBody>
      </p:sp>
      <p:sp>
        <p:nvSpPr>
          <p:cNvPr id="5" name="TextBox 5"/>
          <p:cNvSpPr txBox="1"/>
          <p:nvPr/>
        </p:nvSpPr>
        <p:spPr>
          <a:xfrm>
            <a:off x="1606543" y="1402916"/>
            <a:ext cx="12759571" cy="1733249"/>
          </a:xfrm>
          <a:prstGeom prst="rect">
            <a:avLst/>
          </a:prstGeom>
        </p:spPr>
        <p:txBody>
          <a:bodyPr lIns="0" tIns="0" rIns="0" bIns="0" rtlCol="0" anchor="t">
            <a:spAutoFit/>
          </a:bodyPr>
          <a:lstStyle/>
          <a:p>
            <a:pPr algn="ctr">
              <a:lnSpc>
                <a:spcPts val="3407"/>
              </a:lnSpc>
              <a:spcBef>
                <a:spcPct val="0"/>
              </a:spcBef>
            </a:pPr>
            <a:r>
              <a:rPr lang="en-US" sz="2434" b="1">
                <a:solidFill>
                  <a:srgbClr val="00694C"/>
                </a:solidFill>
                <a:latin typeface="Raleway Semi-Bold"/>
                <a:ea typeface="Raleway Semi-Bold"/>
                <a:cs typeface="Raleway Semi-Bold"/>
                <a:sym typeface="Raleway Semi-Bold"/>
              </a:rPr>
              <a:t>Data filtering allows us to isolate specific patterns and behaviors within the dataset. By applying logical conditions—such as selecting users with high bounce rates or those who converted—we can focus on segments that matter most. This helps uncover targeted insights for optimization.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Freeform 2"/>
          <p:cNvSpPr/>
          <p:nvPr/>
        </p:nvSpPr>
        <p:spPr>
          <a:xfrm>
            <a:off x="158185" y="4143058"/>
            <a:ext cx="8890565" cy="5863082"/>
          </a:xfrm>
          <a:custGeom>
            <a:avLst/>
            <a:gdLst/>
            <a:ahLst/>
            <a:cxnLst/>
            <a:rect l="l" t="t" r="r" b="b"/>
            <a:pathLst>
              <a:path w="8890565" h="5863082">
                <a:moveTo>
                  <a:pt x="0" y="0"/>
                </a:moveTo>
                <a:lnTo>
                  <a:pt x="8890565" y="0"/>
                </a:lnTo>
                <a:lnTo>
                  <a:pt x="8890565" y="5863082"/>
                </a:lnTo>
                <a:lnTo>
                  <a:pt x="0" y="5863082"/>
                </a:lnTo>
                <a:lnTo>
                  <a:pt x="0" y="0"/>
                </a:lnTo>
                <a:close/>
              </a:path>
            </a:pathLst>
          </a:custGeom>
          <a:blipFill>
            <a:blip r:embed="rId2"/>
            <a:stretch>
              <a:fillRect/>
            </a:stretch>
          </a:blipFill>
        </p:spPr>
      </p:sp>
      <p:sp>
        <p:nvSpPr>
          <p:cNvPr id="3" name="Freeform 3"/>
          <p:cNvSpPr/>
          <p:nvPr/>
        </p:nvSpPr>
        <p:spPr>
          <a:xfrm>
            <a:off x="9276411" y="4143058"/>
            <a:ext cx="8890565" cy="5863082"/>
          </a:xfrm>
          <a:custGeom>
            <a:avLst/>
            <a:gdLst/>
            <a:ahLst/>
            <a:cxnLst/>
            <a:rect l="l" t="t" r="r" b="b"/>
            <a:pathLst>
              <a:path w="8890565" h="5863082">
                <a:moveTo>
                  <a:pt x="0" y="0"/>
                </a:moveTo>
                <a:lnTo>
                  <a:pt x="8890565" y="0"/>
                </a:lnTo>
                <a:lnTo>
                  <a:pt x="8890565" y="5863082"/>
                </a:lnTo>
                <a:lnTo>
                  <a:pt x="0" y="5863082"/>
                </a:lnTo>
                <a:lnTo>
                  <a:pt x="0" y="0"/>
                </a:lnTo>
                <a:close/>
              </a:path>
            </a:pathLst>
          </a:custGeom>
          <a:blipFill>
            <a:blip r:embed="rId2"/>
            <a:stretch>
              <a:fillRect/>
            </a:stretch>
          </a:blipFill>
        </p:spPr>
      </p:sp>
      <p:sp>
        <p:nvSpPr>
          <p:cNvPr id="4" name="TextBox 4"/>
          <p:cNvSpPr txBox="1"/>
          <p:nvPr/>
        </p:nvSpPr>
        <p:spPr>
          <a:xfrm>
            <a:off x="1028700" y="430865"/>
            <a:ext cx="16040100" cy="2392343"/>
          </a:xfrm>
          <a:prstGeom prst="rect">
            <a:avLst/>
          </a:prstGeom>
        </p:spPr>
        <p:txBody>
          <a:bodyPr lIns="0" tIns="0" rIns="0" bIns="0" rtlCol="0" anchor="t">
            <a:spAutoFit/>
          </a:bodyPr>
          <a:lstStyle/>
          <a:p>
            <a:pPr marL="0" lvl="1" indent="0" algn="ctr">
              <a:lnSpc>
                <a:spcPts val="9037"/>
              </a:lnSpc>
            </a:pPr>
            <a:r>
              <a:rPr lang="en-US" sz="10041" b="1" spc="-461">
                <a:solidFill>
                  <a:srgbClr val="FBF6F1"/>
                </a:solidFill>
                <a:latin typeface="Raleway Medium"/>
                <a:ea typeface="Raleway Medium"/>
                <a:cs typeface="Raleway Medium"/>
                <a:sym typeface="Raleway Medium"/>
              </a:rPr>
              <a:t>Grouping &amp; Aggregation</a:t>
            </a:r>
          </a:p>
          <a:p>
            <a:pPr algn="ctr">
              <a:lnSpc>
                <a:spcPts val="9037"/>
              </a:lnSpc>
            </a:pPr>
            <a:endParaRPr lang="en-US" sz="10041" b="1" spc="-461">
              <a:solidFill>
                <a:srgbClr val="FBF6F1"/>
              </a:solidFill>
              <a:latin typeface="Raleway Medium"/>
              <a:ea typeface="Raleway Medium"/>
              <a:cs typeface="Raleway Medium"/>
              <a:sym typeface="Raleway Medium"/>
            </a:endParaRPr>
          </a:p>
        </p:txBody>
      </p:sp>
      <p:sp>
        <p:nvSpPr>
          <p:cNvPr id="5" name="TextBox 5"/>
          <p:cNvSpPr txBox="1"/>
          <p:nvPr/>
        </p:nvSpPr>
        <p:spPr>
          <a:xfrm>
            <a:off x="514350" y="1802407"/>
            <a:ext cx="17068800" cy="1708356"/>
          </a:xfrm>
          <a:prstGeom prst="rect">
            <a:avLst/>
          </a:prstGeom>
        </p:spPr>
        <p:txBody>
          <a:bodyPr lIns="0" tIns="0" rIns="0" bIns="0" rtlCol="0" anchor="t">
            <a:spAutoFit/>
          </a:bodyPr>
          <a:lstStyle/>
          <a:p>
            <a:pPr algn="ctr">
              <a:lnSpc>
                <a:spcPts val="4538"/>
              </a:lnSpc>
              <a:spcBef>
                <a:spcPct val="0"/>
              </a:spcBef>
            </a:pPr>
            <a:r>
              <a:rPr lang="en-US" sz="3241" b="1" spc="-149">
                <a:solidFill>
                  <a:srgbClr val="FBF6F1"/>
                </a:solidFill>
                <a:latin typeface="Raleway Medium"/>
                <a:ea typeface="Raleway Medium"/>
                <a:cs typeface="Raleway Medium"/>
                <a:sym typeface="Raleway Medium"/>
              </a:rPr>
              <a:t>Grouping and aggregation help summarize large volumes of data in a meaningful way. For instance, by grouping by traffic source and calculating average session durations or conversion rates, we can identify which channels perform best and where improvement is needed.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9527243" y="3934328"/>
            <a:ext cx="7326469" cy="6185542"/>
          </a:xfrm>
          <a:custGeom>
            <a:avLst/>
            <a:gdLst/>
            <a:ahLst/>
            <a:cxnLst/>
            <a:rect l="l" t="t" r="r" b="b"/>
            <a:pathLst>
              <a:path w="7326469" h="6185542">
                <a:moveTo>
                  <a:pt x="0" y="0"/>
                </a:moveTo>
                <a:lnTo>
                  <a:pt x="7326469" y="0"/>
                </a:lnTo>
                <a:lnTo>
                  <a:pt x="7326469" y="6185543"/>
                </a:lnTo>
                <a:lnTo>
                  <a:pt x="0" y="6185543"/>
                </a:lnTo>
                <a:lnTo>
                  <a:pt x="0" y="0"/>
                </a:lnTo>
                <a:close/>
              </a:path>
            </a:pathLst>
          </a:custGeom>
          <a:blipFill>
            <a:blip r:embed="rId2"/>
            <a:stretch>
              <a:fillRect r="-3282"/>
            </a:stretch>
          </a:blipFill>
        </p:spPr>
      </p:sp>
      <p:sp>
        <p:nvSpPr>
          <p:cNvPr id="3" name="TextBox 3"/>
          <p:cNvSpPr txBox="1"/>
          <p:nvPr/>
        </p:nvSpPr>
        <p:spPr>
          <a:xfrm>
            <a:off x="150154" y="276225"/>
            <a:ext cx="8872822"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VISUALIZATION</a:t>
            </a:r>
          </a:p>
        </p:txBody>
      </p:sp>
      <p:sp>
        <p:nvSpPr>
          <p:cNvPr id="4" name="TextBox 4"/>
          <p:cNvSpPr txBox="1"/>
          <p:nvPr/>
        </p:nvSpPr>
        <p:spPr>
          <a:xfrm>
            <a:off x="351861" y="7819986"/>
            <a:ext cx="7635008" cy="772795"/>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Q. What is the typical session duration for users, and are there any significant spikes in very short or long sessions?</a:t>
            </a:r>
          </a:p>
        </p:txBody>
      </p:sp>
      <p:sp>
        <p:nvSpPr>
          <p:cNvPr id="5" name="TextBox 5"/>
          <p:cNvSpPr txBox="1"/>
          <p:nvPr/>
        </p:nvSpPr>
        <p:spPr>
          <a:xfrm>
            <a:off x="1381692" y="1337684"/>
            <a:ext cx="14798472" cy="2240486"/>
          </a:xfrm>
          <a:prstGeom prst="rect">
            <a:avLst/>
          </a:prstGeom>
        </p:spPr>
        <p:txBody>
          <a:bodyPr lIns="0" tIns="0" rIns="0" bIns="0" rtlCol="0" anchor="t">
            <a:spAutoFit/>
          </a:bodyPr>
          <a:lstStyle/>
          <a:p>
            <a:pPr algn="ctr">
              <a:lnSpc>
                <a:spcPts val="3558"/>
              </a:lnSpc>
              <a:spcBef>
                <a:spcPct val="0"/>
              </a:spcBef>
            </a:pPr>
            <a:r>
              <a:rPr lang="en-US" sz="2541" b="1" spc="-116">
                <a:solidFill>
                  <a:srgbClr val="00694C"/>
                </a:solidFill>
                <a:latin typeface="Raleway Medium"/>
                <a:ea typeface="Raleway Medium"/>
                <a:cs typeface="Raleway Medium"/>
                <a:sym typeface="Raleway Medium"/>
              </a:rPr>
              <a:t>Data visualization transforms raw numbers into clear, compelling insights. In this project, a variety of plots—such as histograms, scatter plots, pie charts, boxplots, and line graphs—were used to explore user engagement, traffic source performance, and conversion behavior. Each chart highlights a specific angle of analysis, making it easier to identify trends, compare categories, and communicate results effectively. Visual storytelling not only strengthens understanding but also supports data-driven decision-making.</a:t>
            </a:r>
          </a:p>
        </p:txBody>
      </p:sp>
      <p:sp>
        <p:nvSpPr>
          <p:cNvPr id="6" name="TextBox 6"/>
          <p:cNvSpPr txBox="1"/>
          <p:nvPr/>
        </p:nvSpPr>
        <p:spPr>
          <a:xfrm>
            <a:off x="351861" y="3954839"/>
            <a:ext cx="7017746" cy="987536"/>
          </a:xfrm>
          <a:prstGeom prst="rect">
            <a:avLst/>
          </a:prstGeom>
        </p:spPr>
        <p:txBody>
          <a:bodyPr lIns="0" tIns="0" rIns="0" bIns="0" rtlCol="0" anchor="t">
            <a:spAutoFit/>
          </a:bodyPr>
          <a:lstStyle/>
          <a:p>
            <a:pPr marL="0" lvl="1" indent="0" algn="l">
              <a:lnSpc>
                <a:spcPts val="7147"/>
              </a:lnSpc>
            </a:pPr>
            <a:r>
              <a:rPr lang="en-US" sz="7941" b="1" spc="-365">
                <a:solidFill>
                  <a:srgbClr val="00694C"/>
                </a:solidFill>
                <a:latin typeface="Raleway Medium"/>
                <a:ea typeface="Raleway Medium"/>
                <a:cs typeface="Raleway Medium"/>
                <a:sym typeface="Raleway Medium"/>
              </a:rPr>
              <a:t>HISTOGRAM</a:t>
            </a:r>
          </a:p>
        </p:txBody>
      </p:sp>
      <p:sp>
        <p:nvSpPr>
          <p:cNvPr id="7" name="TextBox 7"/>
          <p:cNvSpPr txBox="1"/>
          <p:nvPr/>
        </p:nvSpPr>
        <p:spPr>
          <a:xfrm>
            <a:off x="472885" y="5056675"/>
            <a:ext cx="7635008" cy="2334895"/>
          </a:xfrm>
          <a:prstGeom prst="rect">
            <a:avLst/>
          </a:prstGeom>
        </p:spPr>
        <p:txBody>
          <a:bodyPr lIns="0" tIns="0" rIns="0" bIns="0" rtlCol="0" anchor="t">
            <a:spAutoFit/>
          </a:bodyPr>
          <a:lstStyle/>
          <a:p>
            <a:pPr algn="l">
              <a:lnSpc>
                <a:spcPts val="3080"/>
              </a:lnSpc>
              <a:spcBef>
                <a:spcPct val="0"/>
              </a:spcBef>
            </a:pPr>
            <a:r>
              <a:rPr lang="en-US" sz="2200" b="1">
                <a:solidFill>
                  <a:srgbClr val="00694C"/>
                </a:solidFill>
                <a:latin typeface="Raleway Semi-Bold"/>
                <a:ea typeface="Raleway Semi-Bold"/>
                <a:cs typeface="Raleway Semi-Bold"/>
                <a:sym typeface="Raleway Semi-Bold"/>
              </a:rPr>
              <a:t>This plot shows the distribution of session durations across all users. It helps identify how long users typically spend on the site and whether there are any spikes in extremely short or long sessions, signaling either quick exits or highly engaged visitors.</a:t>
            </a:r>
          </a:p>
          <a:p>
            <a:pPr algn="l">
              <a:lnSpc>
                <a:spcPts val="3080"/>
              </a:lnSpc>
              <a:spcBef>
                <a:spcPct val="0"/>
              </a:spcBef>
            </a:pPr>
            <a:endParaRPr lang="en-US" sz="2200" b="1">
              <a:solidFill>
                <a:srgbClr val="00694C"/>
              </a:solidFill>
              <a:latin typeface="Raleway Semi-Bold"/>
              <a:ea typeface="Raleway Semi-Bold"/>
              <a:cs typeface="Raleway Semi-Bold"/>
              <a:sym typeface="Raleway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2138217" y="-1186670"/>
            <a:ext cx="11853512" cy="11853512"/>
          </a:xfrm>
          <a:custGeom>
            <a:avLst/>
            <a:gdLst/>
            <a:ahLst/>
            <a:cxnLst/>
            <a:rect l="l" t="t" r="r" b="b"/>
            <a:pathLst>
              <a:path w="11853512" h="11853512">
                <a:moveTo>
                  <a:pt x="0" y="0"/>
                </a:moveTo>
                <a:lnTo>
                  <a:pt x="11853512" y="0"/>
                </a:lnTo>
                <a:lnTo>
                  <a:pt x="11853512" y="11853513"/>
                </a:lnTo>
                <a:lnTo>
                  <a:pt x="0" y="11853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2284" y="4333106"/>
            <a:ext cx="6125606" cy="5758070"/>
          </a:xfrm>
          <a:custGeom>
            <a:avLst/>
            <a:gdLst/>
            <a:ahLst/>
            <a:cxnLst/>
            <a:rect l="l" t="t" r="r" b="b"/>
            <a:pathLst>
              <a:path w="6125606" h="5758070">
                <a:moveTo>
                  <a:pt x="0" y="0"/>
                </a:moveTo>
                <a:lnTo>
                  <a:pt x="6125606" y="0"/>
                </a:lnTo>
                <a:lnTo>
                  <a:pt x="6125606" y="5758070"/>
                </a:lnTo>
                <a:lnTo>
                  <a:pt x="0" y="5758070"/>
                </a:lnTo>
                <a:lnTo>
                  <a:pt x="0" y="0"/>
                </a:lnTo>
                <a:close/>
              </a:path>
            </a:pathLst>
          </a:custGeom>
          <a:blipFill>
            <a:blip r:embed="rId4"/>
            <a:stretch>
              <a:fillRect/>
            </a:stretch>
          </a:blipFill>
        </p:spPr>
      </p:sp>
      <p:sp>
        <p:nvSpPr>
          <p:cNvPr id="4" name="Freeform 4"/>
          <p:cNvSpPr/>
          <p:nvPr/>
        </p:nvSpPr>
        <p:spPr>
          <a:xfrm>
            <a:off x="10568821" y="4062825"/>
            <a:ext cx="6979776" cy="5903416"/>
          </a:xfrm>
          <a:custGeom>
            <a:avLst/>
            <a:gdLst/>
            <a:ahLst/>
            <a:cxnLst/>
            <a:rect l="l" t="t" r="r" b="b"/>
            <a:pathLst>
              <a:path w="6979776" h="5903416">
                <a:moveTo>
                  <a:pt x="0" y="0"/>
                </a:moveTo>
                <a:lnTo>
                  <a:pt x="6979775" y="0"/>
                </a:lnTo>
                <a:lnTo>
                  <a:pt x="6979775" y="5903416"/>
                </a:lnTo>
                <a:lnTo>
                  <a:pt x="0" y="5903416"/>
                </a:lnTo>
                <a:lnTo>
                  <a:pt x="0" y="0"/>
                </a:lnTo>
                <a:close/>
              </a:path>
            </a:pathLst>
          </a:custGeom>
          <a:blipFill>
            <a:blip r:embed="rId5"/>
            <a:stretch>
              <a:fillRect/>
            </a:stretch>
          </a:blipFill>
        </p:spPr>
      </p:sp>
      <p:sp>
        <p:nvSpPr>
          <p:cNvPr id="5" name="TextBox 5"/>
          <p:cNvSpPr txBox="1"/>
          <p:nvPr/>
        </p:nvSpPr>
        <p:spPr>
          <a:xfrm>
            <a:off x="1764738" y="-21465"/>
            <a:ext cx="4788462" cy="1359376"/>
          </a:xfrm>
          <a:prstGeom prst="rect">
            <a:avLst/>
          </a:prstGeom>
        </p:spPr>
        <p:txBody>
          <a:bodyPr wrap="square" lIns="0" tIns="0" rIns="0" bIns="0" rtlCol="0" anchor="t">
            <a:spAutoFit/>
          </a:bodyPr>
          <a:lstStyle/>
          <a:p>
            <a:pPr algn="ctr">
              <a:lnSpc>
                <a:spcPts val="11173"/>
              </a:lnSpc>
              <a:spcBef>
                <a:spcPct val="0"/>
              </a:spcBef>
            </a:pPr>
            <a:r>
              <a:rPr lang="en-US" sz="7981" b="1" spc="-367" dirty="0">
                <a:solidFill>
                  <a:srgbClr val="00694C"/>
                </a:solidFill>
                <a:latin typeface="Raleway Bold"/>
                <a:ea typeface="Raleway Bold"/>
                <a:cs typeface="Raleway Bold"/>
                <a:sym typeface="Raleway Bold"/>
              </a:rPr>
              <a:t>BOX PLOT</a:t>
            </a:r>
          </a:p>
        </p:txBody>
      </p:sp>
      <p:sp>
        <p:nvSpPr>
          <p:cNvPr id="6" name="TextBox 6"/>
          <p:cNvSpPr txBox="1"/>
          <p:nvPr/>
        </p:nvSpPr>
        <p:spPr>
          <a:xfrm>
            <a:off x="740092" y="1420244"/>
            <a:ext cx="7818959" cy="1634402"/>
          </a:xfrm>
          <a:prstGeom prst="rect">
            <a:avLst/>
          </a:prstGeom>
        </p:spPr>
        <p:txBody>
          <a:bodyPr lIns="0" tIns="0" rIns="0" bIns="0" rtlCol="0" anchor="t">
            <a:spAutoFit/>
          </a:bodyPr>
          <a:lstStyle/>
          <a:p>
            <a:pPr algn="ctr">
              <a:lnSpc>
                <a:spcPts val="3246"/>
              </a:lnSpc>
              <a:spcBef>
                <a:spcPct val="0"/>
              </a:spcBef>
            </a:pPr>
            <a:r>
              <a:rPr lang="en-US" sz="2318" spc="-106">
                <a:solidFill>
                  <a:srgbClr val="00694C"/>
                </a:solidFill>
                <a:latin typeface="Raleway"/>
                <a:ea typeface="Raleway"/>
                <a:cs typeface="Raleway"/>
                <a:sym typeface="Raleway"/>
              </a:rPr>
              <a:t>This chart reveals the spread and central tendency of conversion rates for each traffic source. It’s useful for spotting sources with reliable performance and those with high variance, which may indicate instability or opportunity.</a:t>
            </a:r>
          </a:p>
        </p:txBody>
      </p:sp>
      <p:sp>
        <p:nvSpPr>
          <p:cNvPr id="7" name="TextBox 7"/>
          <p:cNvSpPr txBox="1"/>
          <p:nvPr/>
        </p:nvSpPr>
        <p:spPr>
          <a:xfrm>
            <a:off x="379198" y="3149896"/>
            <a:ext cx="8540746" cy="1183210"/>
          </a:xfrm>
          <a:prstGeom prst="rect">
            <a:avLst/>
          </a:prstGeom>
        </p:spPr>
        <p:txBody>
          <a:bodyPr lIns="0" tIns="0" rIns="0" bIns="0" rtlCol="0" anchor="t">
            <a:spAutoFit/>
          </a:bodyPr>
          <a:lstStyle/>
          <a:p>
            <a:pPr algn="ctr">
              <a:lnSpc>
                <a:spcPts val="3155"/>
              </a:lnSpc>
              <a:spcBef>
                <a:spcPct val="0"/>
              </a:spcBef>
            </a:pPr>
            <a:r>
              <a:rPr lang="en-US" sz="2254" spc="-103">
                <a:solidFill>
                  <a:srgbClr val="00694C"/>
                </a:solidFill>
                <a:latin typeface="Raleway"/>
                <a:ea typeface="Raleway"/>
                <a:cs typeface="Raleway"/>
                <a:sym typeface="Raleway"/>
              </a:rPr>
              <a:t>Q. Which traffic sources lead to the highest or most consistent conversion rates, and are there any sources with a wide range of outcomes?</a:t>
            </a:r>
          </a:p>
        </p:txBody>
      </p:sp>
      <p:sp>
        <p:nvSpPr>
          <p:cNvPr id="8" name="TextBox 8"/>
          <p:cNvSpPr txBox="1"/>
          <p:nvPr/>
        </p:nvSpPr>
        <p:spPr>
          <a:xfrm>
            <a:off x="10568821" y="-32068"/>
            <a:ext cx="6979776" cy="1311065"/>
          </a:xfrm>
          <a:prstGeom prst="rect">
            <a:avLst/>
          </a:prstGeom>
        </p:spPr>
        <p:txBody>
          <a:bodyPr wrap="square" lIns="0" tIns="0" rIns="0" bIns="0" rtlCol="0" anchor="t">
            <a:spAutoFit/>
          </a:bodyPr>
          <a:lstStyle/>
          <a:p>
            <a:pPr algn="ctr">
              <a:lnSpc>
                <a:spcPts val="11114"/>
              </a:lnSpc>
              <a:spcBef>
                <a:spcPct val="0"/>
              </a:spcBef>
            </a:pPr>
            <a:r>
              <a:rPr lang="en-US" sz="7938" b="1" spc="-365" dirty="0">
                <a:solidFill>
                  <a:srgbClr val="00694C"/>
                </a:solidFill>
                <a:latin typeface="Raleway Bold"/>
                <a:ea typeface="Raleway Bold"/>
                <a:cs typeface="Raleway Bold"/>
                <a:sym typeface="Raleway Bold"/>
              </a:rPr>
              <a:t>SCATTER PLOT</a:t>
            </a:r>
          </a:p>
        </p:txBody>
      </p:sp>
      <p:sp>
        <p:nvSpPr>
          <p:cNvPr id="9" name="TextBox 9"/>
          <p:cNvSpPr txBox="1"/>
          <p:nvPr/>
        </p:nvSpPr>
        <p:spPr>
          <a:xfrm>
            <a:off x="9772389" y="3149896"/>
            <a:ext cx="8283343" cy="771734"/>
          </a:xfrm>
          <a:prstGeom prst="rect">
            <a:avLst/>
          </a:prstGeom>
        </p:spPr>
        <p:txBody>
          <a:bodyPr lIns="0" tIns="0" rIns="0" bIns="0" rtlCol="0" anchor="t">
            <a:spAutoFit/>
          </a:bodyPr>
          <a:lstStyle/>
          <a:p>
            <a:pPr algn="ctr">
              <a:lnSpc>
                <a:spcPts val="3138"/>
              </a:lnSpc>
              <a:spcBef>
                <a:spcPct val="0"/>
              </a:spcBef>
            </a:pPr>
            <a:r>
              <a:rPr lang="en-US" sz="2241" spc="-103">
                <a:solidFill>
                  <a:srgbClr val="00694C"/>
                </a:solidFill>
                <a:latin typeface="Raleway"/>
                <a:ea typeface="Raleway"/>
                <a:cs typeface="Raleway"/>
                <a:sym typeface="Raleway"/>
              </a:rPr>
              <a:t>Q. Is there a relationship between how long a user spends on a page and their likelihood of converting?</a:t>
            </a:r>
          </a:p>
        </p:txBody>
      </p:sp>
      <p:sp>
        <p:nvSpPr>
          <p:cNvPr id="10" name="TextBox 10"/>
          <p:cNvSpPr txBox="1"/>
          <p:nvPr/>
        </p:nvSpPr>
        <p:spPr>
          <a:xfrm>
            <a:off x="9656255" y="1290285"/>
            <a:ext cx="8515611" cy="1552784"/>
          </a:xfrm>
          <a:prstGeom prst="rect">
            <a:avLst/>
          </a:prstGeom>
        </p:spPr>
        <p:txBody>
          <a:bodyPr lIns="0" tIns="0" rIns="0" bIns="0" rtlCol="0" anchor="t">
            <a:spAutoFit/>
          </a:bodyPr>
          <a:lstStyle/>
          <a:p>
            <a:pPr algn="ctr">
              <a:lnSpc>
                <a:spcPts val="3138"/>
              </a:lnSpc>
              <a:spcBef>
                <a:spcPct val="0"/>
              </a:spcBef>
            </a:pPr>
            <a:r>
              <a:rPr lang="en-US" sz="2241" spc="-103">
                <a:solidFill>
                  <a:srgbClr val="00694C"/>
                </a:solidFill>
                <a:latin typeface="Raleway"/>
                <a:ea typeface="Raleway"/>
                <a:cs typeface="Raleway"/>
                <a:sym typeface="Raleway"/>
              </a:rPr>
              <a:t>This visualization highlights the relationship between time spent on a webpage and the user's likelihood to convert. It reveals whether higher engagement translates into better conversion outcomes or if there's a point of diminishing returns.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2093690" y="-541208"/>
            <a:ext cx="11853512" cy="11853512"/>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3654" y="3779985"/>
            <a:ext cx="7928243" cy="6395501"/>
          </a:xfrm>
          <a:custGeom>
            <a:avLst/>
            <a:gdLst/>
            <a:ahLst/>
            <a:cxnLst/>
            <a:rect l="l" t="t" r="r" b="b"/>
            <a:pathLst>
              <a:path w="7928243" h="6395501">
                <a:moveTo>
                  <a:pt x="0" y="0"/>
                </a:moveTo>
                <a:lnTo>
                  <a:pt x="7928243" y="0"/>
                </a:lnTo>
                <a:lnTo>
                  <a:pt x="7928243" y="6395502"/>
                </a:lnTo>
                <a:lnTo>
                  <a:pt x="0" y="6395502"/>
                </a:lnTo>
                <a:lnTo>
                  <a:pt x="0" y="0"/>
                </a:lnTo>
                <a:close/>
              </a:path>
            </a:pathLst>
          </a:custGeom>
          <a:blipFill>
            <a:blip r:embed="rId4"/>
            <a:stretch>
              <a:fillRect/>
            </a:stretch>
          </a:blipFill>
        </p:spPr>
      </p:sp>
      <p:sp>
        <p:nvSpPr>
          <p:cNvPr id="4" name="Freeform 4"/>
          <p:cNvSpPr/>
          <p:nvPr/>
        </p:nvSpPr>
        <p:spPr>
          <a:xfrm>
            <a:off x="10164762" y="3961521"/>
            <a:ext cx="7917996" cy="6185661"/>
          </a:xfrm>
          <a:custGeom>
            <a:avLst/>
            <a:gdLst/>
            <a:ahLst/>
            <a:cxnLst/>
            <a:rect l="l" t="t" r="r" b="b"/>
            <a:pathLst>
              <a:path w="7917996" h="6185661">
                <a:moveTo>
                  <a:pt x="0" y="0"/>
                </a:moveTo>
                <a:lnTo>
                  <a:pt x="7917996" y="0"/>
                </a:lnTo>
                <a:lnTo>
                  <a:pt x="7917996" y="6185661"/>
                </a:lnTo>
                <a:lnTo>
                  <a:pt x="0" y="6185661"/>
                </a:lnTo>
                <a:lnTo>
                  <a:pt x="0" y="0"/>
                </a:lnTo>
                <a:close/>
              </a:path>
            </a:pathLst>
          </a:custGeom>
          <a:blipFill>
            <a:blip r:embed="rId5"/>
            <a:stretch>
              <a:fillRect/>
            </a:stretch>
          </a:blipFill>
        </p:spPr>
      </p:sp>
      <p:sp>
        <p:nvSpPr>
          <p:cNvPr id="5" name="TextBox 5"/>
          <p:cNvSpPr txBox="1"/>
          <p:nvPr/>
        </p:nvSpPr>
        <p:spPr>
          <a:xfrm>
            <a:off x="2405924" y="-161925"/>
            <a:ext cx="5214076" cy="1311128"/>
          </a:xfrm>
          <a:prstGeom prst="rect">
            <a:avLst/>
          </a:prstGeom>
        </p:spPr>
        <p:txBody>
          <a:bodyPr wrap="square" lIns="0" tIns="0" rIns="0" bIns="0" rtlCol="0" anchor="t">
            <a:spAutoFit/>
          </a:bodyPr>
          <a:lstStyle/>
          <a:p>
            <a:pPr algn="ctr">
              <a:lnSpc>
                <a:spcPts val="11118"/>
              </a:lnSpc>
              <a:spcBef>
                <a:spcPct val="0"/>
              </a:spcBef>
            </a:pPr>
            <a:r>
              <a:rPr lang="en-US" sz="7941" b="1" spc="-365" dirty="0">
                <a:solidFill>
                  <a:srgbClr val="00694C"/>
                </a:solidFill>
                <a:latin typeface="Raleway Bold"/>
                <a:ea typeface="Raleway Bold"/>
                <a:cs typeface="Raleway Bold"/>
                <a:sym typeface="Raleway Bold"/>
              </a:rPr>
              <a:t>LINE PLOT</a:t>
            </a:r>
          </a:p>
        </p:txBody>
      </p:sp>
      <p:sp>
        <p:nvSpPr>
          <p:cNvPr id="6" name="TextBox 6"/>
          <p:cNvSpPr txBox="1"/>
          <p:nvPr/>
        </p:nvSpPr>
        <p:spPr>
          <a:xfrm>
            <a:off x="316049" y="2680351"/>
            <a:ext cx="8827951" cy="771734"/>
          </a:xfrm>
          <a:prstGeom prst="rect">
            <a:avLst/>
          </a:prstGeom>
        </p:spPr>
        <p:txBody>
          <a:bodyPr lIns="0" tIns="0" rIns="0" bIns="0" rtlCol="0" anchor="t">
            <a:spAutoFit/>
          </a:bodyPr>
          <a:lstStyle/>
          <a:p>
            <a:pPr algn="ctr">
              <a:lnSpc>
                <a:spcPts val="3138"/>
              </a:lnSpc>
              <a:spcBef>
                <a:spcPct val="0"/>
              </a:spcBef>
            </a:pPr>
            <a:r>
              <a:rPr lang="en-US" sz="2241" spc="-103">
                <a:solidFill>
                  <a:srgbClr val="00694C"/>
                </a:solidFill>
                <a:latin typeface="Raleway"/>
                <a:ea typeface="Raleway"/>
                <a:cs typeface="Raleway"/>
                <a:sym typeface="Raleway"/>
              </a:rPr>
              <a:t>Q. Which traffic source leads to the highest average conversion rate, and how do the others compare in performance?</a:t>
            </a:r>
          </a:p>
        </p:txBody>
      </p:sp>
      <p:sp>
        <p:nvSpPr>
          <p:cNvPr id="7" name="TextBox 7"/>
          <p:cNvSpPr txBox="1"/>
          <p:nvPr/>
        </p:nvSpPr>
        <p:spPr>
          <a:xfrm>
            <a:off x="0" y="1160360"/>
            <a:ext cx="9901017" cy="1162259"/>
          </a:xfrm>
          <a:prstGeom prst="rect">
            <a:avLst/>
          </a:prstGeom>
        </p:spPr>
        <p:txBody>
          <a:bodyPr lIns="0" tIns="0" rIns="0" bIns="0" rtlCol="0" anchor="t">
            <a:spAutoFit/>
          </a:bodyPr>
          <a:lstStyle/>
          <a:p>
            <a:pPr algn="ctr">
              <a:lnSpc>
                <a:spcPts val="3138"/>
              </a:lnSpc>
              <a:spcBef>
                <a:spcPct val="0"/>
              </a:spcBef>
            </a:pPr>
            <a:r>
              <a:rPr lang="en-US" sz="2241" spc="-103" dirty="0">
                <a:solidFill>
                  <a:srgbClr val="00694C"/>
                </a:solidFill>
                <a:latin typeface="Raleway"/>
                <a:ea typeface="Raleway"/>
                <a:cs typeface="Raleway"/>
                <a:sym typeface="Raleway"/>
              </a:rPr>
              <a:t>The line plot showcases how different traffic sources perform in terms of conversion efficiency. It helps compare sources side-by-side and detect which ones consistently contribute to valuable user actions.</a:t>
            </a:r>
          </a:p>
        </p:txBody>
      </p:sp>
      <p:sp>
        <p:nvSpPr>
          <p:cNvPr id="8" name="TextBox 8"/>
          <p:cNvSpPr txBox="1"/>
          <p:nvPr/>
        </p:nvSpPr>
        <p:spPr>
          <a:xfrm>
            <a:off x="9901017" y="2918602"/>
            <a:ext cx="8011295" cy="789836"/>
          </a:xfrm>
          <a:prstGeom prst="rect">
            <a:avLst/>
          </a:prstGeom>
        </p:spPr>
        <p:txBody>
          <a:bodyPr lIns="0" tIns="0" rIns="0" bIns="0" rtlCol="0" anchor="t">
            <a:spAutoFit/>
          </a:bodyPr>
          <a:lstStyle/>
          <a:p>
            <a:pPr algn="ctr">
              <a:lnSpc>
                <a:spcPts val="3190"/>
              </a:lnSpc>
              <a:spcBef>
                <a:spcPct val="0"/>
              </a:spcBef>
            </a:pPr>
            <a:r>
              <a:rPr lang="en-US" sz="2279" spc="-104">
                <a:solidFill>
                  <a:srgbClr val="00694C"/>
                </a:solidFill>
                <a:latin typeface="Raleway"/>
                <a:ea typeface="Raleway"/>
                <a:cs typeface="Raleway"/>
                <a:sym typeface="Raleway"/>
              </a:rPr>
              <a:t>Q. What proportion of website traffic is coming from each source, and are certain channels significantly more dominant than others</a:t>
            </a:r>
          </a:p>
        </p:txBody>
      </p:sp>
      <p:sp>
        <p:nvSpPr>
          <p:cNvPr id="9" name="TextBox 9"/>
          <p:cNvSpPr txBox="1"/>
          <p:nvPr/>
        </p:nvSpPr>
        <p:spPr>
          <a:xfrm>
            <a:off x="9901017" y="1160360"/>
            <a:ext cx="8357732" cy="1552784"/>
          </a:xfrm>
          <a:prstGeom prst="rect">
            <a:avLst/>
          </a:prstGeom>
        </p:spPr>
        <p:txBody>
          <a:bodyPr lIns="0" tIns="0" rIns="0" bIns="0" rtlCol="0" anchor="t">
            <a:spAutoFit/>
          </a:bodyPr>
          <a:lstStyle/>
          <a:p>
            <a:pPr algn="ctr">
              <a:lnSpc>
                <a:spcPts val="3138"/>
              </a:lnSpc>
              <a:spcBef>
                <a:spcPct val="0"/>
              </a:spcBef>
            </a:pPr>
            <a:r>
              <a:rPr lang="en-US" sz="2241" spc="-103">
                <a:solidFill>
                  <a:srgbClr val="00694C"/>
                </a:solidFill>
                <a:latin typeface="Raleway"/>
                <a:ea typeface="Raleway"/>
                <a:cs typeface="Raleway"/>
                <a:sym typeface="Raleway"/>
              </a:rPr>
              <a:t>This chart displays the percentage share of visitors coming from each traffic channel (e.g., Organic, Direct, Referral). It gives an immediate snapshot of which sources dominate traffic and whether the strategy is balanced or overly dependent on one channel.</a:t>
            </a:r>
          </a:p>
        </p:txBody>
      </p:sp>
      <p:sp>
        <p:nvSpPr>
          <p:cNvPr id="10" name="TextBox 10"/>
          <p:cNvSpPr txBox="1"/>
          <p:nvPr/>
        </p:nvSpPr>
        <p:spPr>
          <a:xfrm>
            <a:off x="11529104" y="-161925"/>
            <a:ext cx="5158695" cy="1311128"/>
          </a:xfrm>
          <a:prstGeom prst="rect">
            <a:avLst/>
          </a:prstGeom>
        </p:spPr>
        <p:txBody>
          <a:bodyPr wrap="square" lIns="0" tIns="0" rIns="0" bIns="0" rtlCol="0" anchor="t">
            <a:spAutoFit/>
          </a:bodyPr>
          <a:lstStyle/>
          <a:p>
            <a:pPr algn="ctr">
              <a:lnSpc>
                <a:spcPts val="11118"/>
              </a:lnSpc>
              <a:spcBef>
                <a:spcPct val="0"/>
              </a:spcBef>
            </a:pPr>
            <a:r>
              <a:rPr lang="en-US" sz="7941" b="1" spc="-365" dirty="0">
                <a:solidFill>
                  <a:srgbClr val="00694C"/>
                </a:solidFill>
                <a:latin typeface="Raleway Bold"/>
                <a:ea typeface="Raleway Bold"/>
                <a:cs typeface="Raleway Bold"/>
                <a:sym typeface="Raleway Bold"/>
              </a:rPr>
              <a:t>PIE CHART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835957" y="638175"/>
            <a:ext cx="8752518" cy="1000126"/>
          </a:xfrm>
          <a:prstGeom prst="rect">
            <a:avLst/>
          </a:prstGeom>
        </p:spPr>
        <p:txBody>
          <a:bodyPr lIns="0" tIns="0" rIns="0" bIns="0" rtlCol="0" anchor="t">
            <a:spAutoFit/>
          </a:bodyPr>
          <a:lstStyle/>
          <a:p>
            <a:pPr marL="0" lvl="1" indent="0" algn="l">
              <a:lnSpc>
                <a:spcPts val="7200"/>
              </a:lnSpc>
            </a:pPr>
            <a:r>
              <a:rPr lang="en-US" sz="8000" b="1" spc="-368">
                <a:solidFill>
                  <a:srgbClr val="00694C"/>
                </a:solidFill>
                <a:latin typeface="Raleway Bold"/>
                <a:ea typeface="Raleway Bold"/>
                <a:cs typeface="Raleway Bold"/>
                <a:sym typeface="Raleway Bold"/>
              </a:rPr>
              <a:t>CONCLUSION</a:t>
            </a:r>
          </a:p>
        </p:txBody>
      </p:sp>
      <p:sp>
        <p:nvSpPr>
          <p:cNvPr id="3" name="TextBox 3"/>
          <p:cNvSpPr txBox="1"/>
          <p:nvPr/>
        </p:nvSpPr>
        <p:spPr>
          <a:xfrm>
            <a:off x="625286" y="2129869"/>
            <a:ext cx="10492284" cy="6632260"/>
          </a:xfrm>
          <a:prstGeom prst="rect">
            <a:avLst/>
          </a:prstGeom>
        </p:spPr>
        <p:txBody>
          <a:bodyPr lIns="0" tIns="0" rIns="0" bIns="0" rtlCol="0" anchor="t">
            <a:spAutoFit/>
          </a:bodyPr>
          <a:lstStyle/>
          <a:p>
            <a:pPr algn="l">
              <a:lnSpc>
                <a:spcPts val="4367"/>
              </a:lnSpc>
              <a:spcBef>
                <a:spcPct val="0"/>
              </a:spcBef>
            </a:pPr>
            <a:r>
              <a:rPr lang="en-US" sz="3119" b="1">
                <a:solidFill>
                  <a:srgbClr val="00694C"/>
                </a:solidFill>
                <a:latin typeface="Raleway Semi-Bold"/>
                <a:ea typeface="Raleway Semi-Bold"/>
                <a:cs typeface="Raleway Semi-Bold"/>
                <a:sym typeface="Raleway Semi-Bold"/>
              </a:rPr>
              <a:t>This project successfully uncovered valuable insights into website user behavior by leveraging Python-based data analysis and visualization techniques. From identifying high-performing traffic sources to revealing patterns in session duration and conversion rates, each step contributed to a deeper understanding of digital engagement. The visualizations provided intuitive clarity, while filtering and grouping techniques sharpened the focus on user segments. Overall, this project demonstrates the power of data-driven decision-making in optimizing web strategies and enhancing user experience.</a:t>
            </a:r>
          </a:p>
        </p:txBody>
      </p:sp>
      <p:pic>
        <p:nvPicPr>
          <p:cNvPr id="4" name="Picture 4"/>
          <p:cNvPicPr>
            <a:picLocks noChangeAspect="1"/>
          </p:cNvPicPr>
          <p:nvPr/>
        </p:nvPicPr>
        <p:blipFill>
          <a:blip r:embed="rId2"/>
          <a:stretch>
            <a:fillRect/>
          </a:stretch>
        </p:blipFill>
        <p:spPr>
          <a:xfrm>
            <a:off x="10884862" y="1314608"/>
            <a:ext cx="7657784" cy="76577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066800" y="-766412"/>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 very much!</a:t>
            </a:r>
          </a:p>
        </p:txBody>
      </p:sp>
      <p:sp>
        <p:nvSpPr>
          <p:cNvPr id="4" name="Freeform 4"/>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028700" y="1160819"/>
            <a:ext cx="7924800"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CONTENTS</a:t>
            </a:r>
          </a:p>
        </p:txBody>
      </p:sp>
      <p:grpSp>
        <p:nvGrpSpPr>
          <p:cNvPr id="4" name="Group 4"/>
          <p:cNvGrpSpPr/>
          <p:nvPr/>
        </p:nvGrpSpPr>
        <p:grpSpPr>
          <a:xfrm>
            <a:off x="2881011" y="2744330"/>
            <a:ext cx="262205" cy="26220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881011" y="3651997"/>
            <a:ext cx="262205" cy="26220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881011" y="4561901"/>
            <a:ext cx="262205" cy="2622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881011" y="5471806"/>
            <a:ext cx="262205" cy="26220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881011" y="6381711"/>
            <a:ext cx="262205" cy="26220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546629" y="2678930"/>
            <a:ext cx="3229024" cy="507305"/>
          </a:xfrm>
          <a:prstGeom prst="rect">
            <a:avLst/>
          </a:prstGeom>
        </p:spPr>
        <p:txBody>
          <a:bodyPr lIns="0" tIns="0" rIns="0" bIns="0" rtlCol="0" anchor="t">
            <a:spAutoFit/>
          </a:bodyPr>
          <a:lstStyle/>
          <a:p>
            <a:pPr marL="0" lvl="1" indent="0" algn="l">
              <a:lnSpc>
                <a:spcPts val="3682"/>
              </a:lnSpc>
            </a:pPr>
            <a:r>
              <a:rPr lang="en-US" sz="4091" b="1" spc="-188">
                <a:solidFill>
                  <a:srgbClr val="00694C"/>
                </a:solidFill>
                <a:latin typeface="Raleway Medium"/>
                <a:ea typeface="Raleway Medium"/>
                <a:cs typeface="Raleway Medium"/>
                <a:sym typeface="Raleway Medium"/>
              </a:rPr>
              <a:t>Abstract</a:t>
            </a:r>
          </a:p>
        </p:txBody>
      </p:sp>
      <p:sp>
        <p:nvSpPr>
          <p:cNvPr id="20" name="TextBox 20"/>
          <p:cNvSpPr txBox="1"/>
          <p:nvPr/>
        </p:nvSpPr>
        <p:spPr>
          <a:xfrm>
            <a:off x="3546629" y="3586597"/>
            <a:ext cx="3229024" cy="507305"/>
          </a:xfrm>
          <a:prstGeom prst="rect">
            <a:avLst/>
          </a:prstGeom>
        </p:spPr>
        <p:txBody>
          <a:bodyPr lIns="0" tIns="0" rIns="0" bIns="0" rtlCol="0" anchor="t">
            <a:spAutoFit/>
          </a:bodyPr>
          <a:lstStyle/>
          <a:p>
            <a:pPr marL="0" lvl="1" indent="0" algn="l">
              <a:lnSpc>
                <a:spcPts val="3682"/>
              </a:lnSpc>
            </a:pPr>
            <a:r>
              <a:rPr lang="en-US" sz="4091" b="1" spc="-188">
                <a:solidFill>
                  <a:srgbClr val="00694C"/>
                </a:solidFill>
                <a:latin typeface="Raleway Medium"/>
                <a:ea typeface="Raleway Medium"/>
                <a:cs typeface="Raleway Medium"/>
                <a:sym typeface="Raleway Medium"/>
              </a:rPr>
              <a:t>Introduction</a:t>
            </a:r>
          </a:p>
        </p:txBody>
      </p:sp>
      <p:sp>
        <p:nvSpPr>
          <p:cNvPr id="21" name="TextBox 21"/>
          <p:cNvSpPr txBox="1"/>
          <p:nvPr/>
        </p:nvSpPr>
        <p:spPr>
          <a:xfrm>
            <a:off x="3546629" y="4540901"/>
            <a:ext cx="5597371" cy="539018"/>
          </a:xfrm>
          <a:prstGeom prst="rect">
            <a:avLst/>
          </a:prstGeom>
        </p:spPr>
        <p:txBody>
          <a:bodyPr lIns="0" tIns="0" rIns="0" bIns="0" rtlCol="0" anchor="t">
            <a:spAutoFit/>
          </a:bodyPr>
          <a:lstStyle/>
          <a:p>
            <a:pPr marL="0" lvl="1" indent="0" algn="l">
              <a:lnSpc>
                <a:spcPts val="3813"/>
              </a:lnSpc>
            </a:pPr>
            <a:r>
              <a:rPr lang="en-US" sz="4237" b="1" spc="-194">
                <a:solidFill>
                  <a:srgbClr val="00694C"/>
                </a:solidFill>
                <a:latin typeface="Raleway Medium"/>
                <a:ea typeface="Raleway Medium"/>
                <a:cs typeface="Raleway Medium"/>
                <a:sym typeface="Raleway Medium"/>
              </a:rPr>
              <a:t>Software Requirements</a:t>
            </a:r>
          </a:p>
        </p:txBody>
      </p:sp>
      <p:sp>
        <p:nvSpPr>
          <p:cNvPr id="22" name="TextBox 22"/>
          <p:cNvSpPr txBox="1"/>
          <p:nvPr/>
        </p:nvSpPr>
        <p:spPr>
          <a:xfrm>
            <a:off x="3546629" y="5406406"/>
            <a:ext cx="3229024" cy="507305"/>
          </a:xfrm>
          <a:prstGeom prst="rect">
            <a:avLst/>
          </a:prstGeom>
        </p:spPr>
        <p:txBody>
          <a:bodyPr lIns="0" tIns="0" rIns="0" bIns="0" rtlCol="0" anchor="t">
            <a:spAutoFit/>
          </a:bodyPr>
          <a:lstStyle/>
          <a:p>
            <a:pPr marL="0" lvl="1" indent="0" algn="l">
              <a:lnSpc>
                <a:spcPts val="3682"/>
              </a:lnSpc>
            </a:pPr>
            <a:r>
              <a:rPr lang="en-US" sz="4091" b="1" spc="-188">
                <a:solidFill>
                  <a:srgbClr val="00694C"/>
                </a:solidFill>
                <a:latin typeface="Raleway Medium"/>
                <a:ea typeface="Raleway Medium"/>
                <a:cs typeface="Raleway Medium"/>
                <a:sym typeface="Raleway Medium"/>
              </a:rPr>
              <a:t>Libraries</a:t>
            </a:r>
          </a:p>
        </p:txBody>
      </p:sp>
      <p:sp>
        <p:nvSpPr>
          <p:cNvPr id="23" name="TextBox 23"/>
          <p:cNvSpPr txBox="1"/>
          <p:nvPr/>
        </p:nvSpPr>
        <p:spPr>
          <a:xfrm>
            <a:off x="3546629" y="6313761"/>
            <a:ext cx="3229024" cy="507305"/>
          </a:xfrm>
          <a:prstGeom prst="rect">
            <a:avLst/>
          </a:prstGeom>
        </p:spPr>
        <p:txBody>
          <a:bodyPr lIns="0" tIns="0" rIns="0" bIns="0" rtlCol="0" anchor="t">
            <a:spAutoFit/>
          </a:bodyPr>
          <a:lstStyle/>
          <a:p>
            <a:pPr marL="0" lvl="1" indent="0" algn="l">
              <a:lnSpc>
                <a:spcPts val="3682"/>
              </a:lnSpc>
            </a:pPr>
            <a:r>
              <a:rPr lang="en-US" sz="4091" b="1" spc="-188">
                <a:solidFill>
                  <a:srgbClr val="00694C"/>
                </a:solidFill>
                <a:latin typeface="Raleway Medium"/>
                <a:ea typeface="Raleway Medium"/>
                <a:cs typeface="Raleway Medium"/>
                <a:sym typeface="Raleway Medium"/>
              </a:rPr>
              <a:t>Architecture</a:t>
            </a:r>
          </a:p>
        </p:txBody>
      </p:sp>
      <p:grpSp>
        <p:nvGrpSpPr>
          <p:cNvPr id="24" name="Group 24"/>
          <p:cNvGrpSpPr/>
          <p:nvPr/>
        </p:nvGrpSpPr>
        <p:grpSpPr>
          <a:xfrm>
            <a:off x="2881011" y="7291616"/>
            <a:ext cx="262205" cy="26220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546629" y="7180137"/>
            <a:ext cx="6457987" cy="545966"/>
          </a:xfrm>
          <a:prstGeom prst="rect">
            <a:avLst/>
          </a:prstGeom>
        </p:spPr>
        <p:txBody>
          <a:bodyPr lIns="0" tIns="0" rIns="0" bIns="0" rtlCol="0" anchor="t">
            <a:spAutoFit/>
          </a:bodyPr>
          <a:lstStyle/>
          <a:p>
            <a:pPr marL="0" lvl="1" indent="0" algn="l">
              <a:lnSpc>
                <a:spcPts val="3911"/>
              </a:lnSpc>
            </a:pPr>
            <a:r>
              <a:rPr lang="en-US" sz="4345" b="1" spc="-199">
                <a:solidFill>
                  <a:srgbClr val="00694C"/>
                </a:solidFill>
                <a:latin typeface="Raleway Medium"/>
                <a:ea typeface="Raleway Medium"/>
                <a:cs typeface="Raleway Medium"/>
                <a:sym typeface="Raleway Medium"/>
              </a:rPr>
              <a:t>Advantages of  the project</a:t>
            </a:r>
          </a:p>
        </p:txBody>
      </p:sp>
      <p:grpSp>
        <p:nvGrpSpPr>
          <p:cNvPr id="28" name="Group 28"/>
          <p:cNvGrpSpPr/>
          <p:nvPr/>
        </p:nvGrpSpPr>
        <p:grpSpPr>
          <a:xfrm>
            <a:off x="2881011" y="8201521"/>
            <a:ext cx="262205" cy="26220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B48C"/>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546629" y="8116790"/>
            <a:ext cx="6457987" cy="545966"/>
          </a:xfrm>
          <a:prstGeom prst="rect">
            <a:avLst/>
          </a:prstGeom>
        </p:spPr>
        <p:txBody>
          <a:bodyPr lIns="0" tIns="0" rIns="0" bIns="0" rtlCol="0" anchor="t">
            <a:spAutoFit/>
          </a:bodyPr>
          <a:lstStyle/>
          <a:p>
            <a:pPr marL="0" lvl="1" indent="0" algn="l">
              <a:lnSpc>
                <a:spcPts val="3911"/>
              </a:lnSpc>
            </a:pPr>
            <a:r>
              <a:rPr lang="en-US" sz="4345" b="1" spc="-199">
                <a:solidFill>
                  <a:srgbClr val="00694C"/>
                </a:solidFill>
                <a:latin typeface="Raleway Medium"/>
                <a:ea typeface="Raleway Medium"/>
                <a:cs typeface="Raleway Medium"/>
                <a:sym typeface="Raleway Medium"/>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3931487" y="911763"/>
            <a:ext cx="9779565" cy="1249343"/>
          </a:xfrm>
          <a:prstGeom prst="rect">
            <a:avLst/>
          </a:prstGeom>
        </p:spPr>
        <p:txBody>
          <a:bodyPr lIns="0" tIns="0" rIns="0" bIns="0" rtlCol="0" anchor="t">
            <a:spAutoFit/>
          </a:bodyPr>
          <a:lstStyle/>
          <a:p>
            <a:pPr marL="0" lvl="1" indent="0" algn="ctr">
              <a:lnSpc>
                <a:spcPts val="9037"/>
              </a:lnSpc>
            </a:pPr>
            <a:r>
              <a:rPr lang="en-US" sz="10041" b="1" spc="-461">
                <a:solidFill>
                  <a:srgbClr val="00694C"/>
                </a:solidFill>
                <a:latin typeface="Raleway Medium"/>
                <a:ea typeface="Raleway Medium"/>
                <a:cs typeface="Raleway Medium"/>
                <a:sym typeface="Raleway Medium"/>
              </a:rPr>
              <a:t>Abstarct</a:t>
            </a:r>
          </a:p>
        </p:txBody>
      </p:sp>
      <p:sp>
        <p:nvSpPr>
          <p:cNvPr id="5" name="TextBox 5"/>
          <p:cNvSpPr txBox="1"/>
          <p:nvPr/>
        </p:nvSpPr>
        <p:spPr>
          <a:xfrm>
            <a:off x="3931487" y="2094431"/>
            <a:ext cx="11599094" cy="7708265"/>
          </a:xfrm>
          <a:prstGeom prst="rect">
            <a:avLst/>
          </a:prstGeom>
        </p:spPr>
        <p:txBody>
          <a:bodyPr lIns="0" tIns="0" rIns="0" bIns="0" rtlCol="0" anchor="t">
            <a:spAutoFit/>
          </a:bodyPr>
          <a:lstStyle/>
          <a:p>
            <a:pPr algn="l">
              <a:lnSpc>
                <a:spcPts val="4059"/>
              </a:lnSpc>
              <a:spcBef>
                <a:spcPct val="0"/>
              </a:spcBef>
            </a:pPr>
            <a:r>
              <a:rPr lang="en-US" sz="2899" b="1">
                <a:solidFill>
                  <a:srgbClr val="00694C"/>
                </a:solidFill>
                <a:latin typeface="Raleway Semi-Bold"/>
                <a:ea typeface="Raleway Semi-Bold"/>
                <a:cs typeface="Raleway Semi-Bold"/>
                <a:sym typeface="Raleway Semi-Bold"/>
              </a:rPr>
              <a:t>This project presents a comprehensive analysis of website traffic to uncover actionable insights into user behavior, traffic source effectiveness, and factors influencing conversion rates. Leveraging Python libraries such as Pandas, NumPy, and Matplotlib, the dataset undergoes rigorous preprocessing, cleaning, and filtering to ensure reliability. Through 20+ targeted queries and intuitive visualizations—like scatter plots, pie charts, and line graphs—the analysis reveals patterns in session duration, bounce rates, and user engagement. Key findings highlight which channels yield the most loyal visitors, how time on page affects conversion, and which traffic sources demand optimization. The project culminates in a structured framework for data-driven decision-making, empowering businesses to enhance digital strategies, boost user retention, and improve overall site performance.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946173" y="-135521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939204" y="6048236"/>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5870264" y="339419"/>
            <a:ext cx="6016936" cy="1177566"/>
          </a:xfrm>
          <a:prstGeom prst="rect">
            <a:avLst/>
          </a:prstGeom>
        </p:spPr>
        <p:txBody>
          <a:bodyPr wrap="square" lIns="0" tIns="0" rIns="0" bIns="0" rtlCol="0" anchor="t">
            <a:spAutoFit/>
          </a:bodyPr>
          <a:lstStyle/>
          <a:p>
            <a:pPr algn="ctr">
              <a:lnSpc>
                <a:spcPts val="10017"/>
              </a:lnSpc>
              <a:spcBef>
                <a:spcPct val="0"/>
              </a:spcBef>
            </a:pPr>
            <a:r>
              <a:rPr lang="en-US" sz="7155" b="1" dirty="0">
                <a:solidFill>
                  <a:srgbClr val="00694C"/>
                </a:solidFill>
                <a:latin typeface="Inter Bold"/>
                <a:ea typeface="Inter Bold"/>
                <a:cs typeface="Inter Bold"/>
                <a:sym typeface="Inter Bold"/>
              </a:rPr>
              <a:t>Introduction</a:t>
            </a:r>
          </a:p>
        </p:txBody>
      </p:sp>
      <p:sp>
        <p:nvSpPr>
          <p:cNvPr id="5" name="TextBox 5"/>
          <p:cNvSpPr txBox="1"/>
          <p:nvPr/>
        </p:nvSpPr>
        <p:spPr>
          <a:xfrm>
            <a:off x="2380140" y="2108133"/>
            <a:ext cx="13832473" cy="7291599"/>
          </a:xfrm>
          <a:prstGeom prst="rect">
            <a:avLst/>
          </a:prstGeom>
        </p:spPr>
        <p:txBody>
          <a:bodyPr lIns="0" tIns="0" rIns="0" bIns="0" rtlCol="0" anchor="t">
            <a:spAutoFit/>
          </a:bodyPr>
          <a:lstStyle/>
          <a:p>
            <a:pPr algn="ctr">
              <a:lnSpc>
                <a:spcPts val="4450"/>
              </a:lnSpc>
              <a:spcBef>
                <a:spcPct val="0"/>
              </a:spcBef>
            </a:pPr>
            <a:r>
              <a:rPr lang="en-US" sz="3179">
                <a:solidFill>
                  <a:srgbClr val="00694C"/>
                </a:solidFill>
                <a:latin typeface="Inter"/>
                <a:ea typeface="Inter"/>
                <a:cs typeface="Inter"/>
                <a:sym typeface="Inter"/>
              </a:rPr>
              <a:t>In today’s data-driven digital landscape, understanding website traffic is not just an advantage—it’s essential. Every click, scroll, and session contributes valuable insights into how users interact with digital platforms. This project explores a comprehensive website traffic dataset to extract patterns in user behavior, traffic source effectiveness, and engagement metrics that influence conversion performance. By using Python's powerful libraries—Pandas for manipulation, NumPy for numeric computation, and Matplotlib for visualization—the project walks through a full analytical pipeline from data cleaning to insightful visual exploration. The primary aim is to turn raw data into a clear narrative, empowering businesses and digital strategists to make informed decisions that enhance user experience, optimize acquisition channels, and ultimately drive growth.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946173" y="-135521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939204" y="6048236"/>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3307992" y="438569"/>
            <a:ext cx="10311019" cy="1062704"/>
          </a:xfrm>
          <a:prstGeom prst="rect">
            <a:avLst/>
          </a:prstGeom>
        </p:spPr>
        <p:txBody>
          <a:bodyPr lIns="0" tIns="0" rIns="0" bIns="0" rtlCol="0" anchor="t">
            <a:spAutoFit/>
          </a:bodyPr>
          <a:lstStyle/>
          <a:p>
            <a:pPr algn="ctr">
              <a:lnSpc>
                <a:spcPts val="8625"/>
              </a:lnSpc>
              <a:spcBef>
                <a:spcPct val="0"/>
              </a:spcBef>
            </a:pPr>
            <a:r>
              <a:rPr lang="en-US" sz="6161" b="1">
                <a:solidFill>
                  <a:srgbClr val="00694C"/>
                </a:solidFill>
                <a:latin typeface="Inter Bold"/>
                <a:ea typeface="Inter Bold"/>
                <a:cs typeface="Inter Bold"/>
                <a:sym typeface="Inter Bold"/>
              </a:rPr>
              <a:t>PROBLEM STATEMENT</a:t>
            </a:r>
          </a:p>
        </p:txBody>
      </p:sp>
      <p:sp>
        <p:nvSpPr>
          <p:cNvPr id="5" name="TextBox 5"/>
          <p:cNvSpPr txBox="1"/>
          <p:nvPr/>
        </p:nvSpPr>
        <p:spPr>
          <a:xfrm>
            <a:off x="2142218" y="2954206"/>
            <a:ext cx="14003564" cy="5906633"/>
          </a:xfrm>
          <a:prstGeom prst="rect">
            <a:avLst/>
          </a:prstGeom>
        </p:spPr>
        <p:txBody>
          <a:bodyPr lIns="0" tIns="0" rIns="0" bIns="0" rtlCol="0" anchor="t">
            <a:spAutoFit/>
          </a:bodyPr>
          <a:lstStyle/>
          <a:p>
            <a:pPr marL="1043109" lvl="1" indent="-521554" algn="ctr">
              <a:lnSpc>
                <a:spcPts val="6764"/>
              </a:lnSpc>
              <a:spcBef>
                <a:spcPct val="0"/>
              </a:spcBef>
              <a:buFont typeface="Arial"/>
              <a:buChar char="•"/>
            </a:pPr>
            <a:r>
              <a:rPr lang="en-US" sz="4831">
                <a:solidFill>
                  <a:srgbClr val="00694C"/>
                </a:solidFill>
                <a:latin typeface="Inter"/>
                <a:ea typeface="Inter"/>
                <a:cs typeface="Inter"/>
                <a:sym typeface="Inter"/>
              </a:rPr>
              <a:t>Lack of clarity in user engagement patterns</a:t>
            </a:r>
          </a:p>
          <a:p>
            <a:pPr algn="ctr">
              <a:lnSpc>
                <a:spcPts val="6764"/>
              </a:lnSpc>
              <a:spcBef>
                <a:spcPct val="0"/>
              </a:spcBef>
            </a:pPr>
            <a:endParaRPr lang="en-US" sz="4831">
              <a:solidFill>
                <a:srgbClr val="00694C"/>
              </a:solidFill>
              <a:latin typeface="Inter"/>
              <a:ea typeface="Inter"/>
              <a:cs typeface="Inter"/>
              <a:sym typeface="Inter"/>
            </a:endParaRPr>
          </a:p>
          <a:p>
            <a:pPr marL="1043109" lvl="1" indent="-521554" algn="ctr">
              <a:lnSpc>
                <a:spcPts val="6764"/>
              </a:lnSpc>
              <a:spcBef>
                <a:spcPct val="0"/>
              </a:spcBef>
              <a:buFont typeface="Arial"/>
              <a:buChar char="•"/>
            </a:pPr>
            <a:r>
              <a:rPr lang="en-US" sz="4831">
                <a:solidFill>
                  <a:srgbClr val="00694C"/>
                </a:solidFill>
                <a:latin typeface="Inter"/>
                <a:ea typeface="Inter"/>
                <a:cs typeface="Inter"/>
                <a:sym typeface="Inter"/>
              </a:rPr>
              <a:t>Uncertainty about which traffic sources convert well</a:t>
            </a:r>
          </a:p>
          <a:p>
            <a:pPr marL="1043109" lvl="1" indent="-521554" algn="ctr">
              <a:lnSpc>
                <a:spcPts val="6764"/>
              </a:lnSpc>
              <a:spcBef>
                <a:spcPct val="0"/>
              </a:spcBef>
              <a:buFont typeface="Arial"/>
              <a:buChar char="•"/>
            </a:pPr>
            <a:r>
              <a:rPr lang="en-US" sz="4831">
                <a:solidFill>
                  <a:srgbClr val="00694C"/>
                </a:solidFill>
                <a:latin typeface="Inter"/>
                <a:ea typeface="Inter"/>
                <a:cs typeface="Inter"/>
                <a:sym typeface="Inter"/>
              </a:rPr>
              <a:t>Need to identify and act on conversion bottlenecks</a:t>
            </a:r>
          </a:p>
          <a:p>
            <a:pPr algn="ctr">
              <a:lnSpc>
                <a:spcPts val="6764"/>
              </a:lnSpc>
              <a:spcBef>
                <a:spcPct val="0"/>
              </a:spcBef>
            </a:pPr>
            <a:endParaRPr lang="en-US" sz="4831">
              <a:solidFill>
                <a:srgbClr val="00694C"/>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946173" y="-135521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939204" y="6048236"/>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3288942" y="438569"/>
            <a:ext cx="10311019" cy="1062704"/>
          </a:xfrm>
          <a:prstGeom prst="rect">
            <a:avLst/>
          </a:prstGeom>
        </p:spPr>
        <p:txBody>
          <a:bodyPr lIns="0" tIns="0" rIns="0" bIns="0" rtlCol="0" anchor="t">
            <a:spAutoFit/>
          </a:bodyPr>
          <a:lstStyle/>
          <a:p>
            <a:pPr algn="ctr">
              <a:lnSpc>
                <a:spcPts val="8625"/>
              </a:lnSpc>
              <a:spcBef>
                <a:spcPct val="0"/>
              </a:spcBef>
            </a:pPr>
            <a:r>
              <a:rPr lang="en-US" sz="6161" b="1">
                <a:solidFill>
                  <a:srgbClr val="00694C"/>
                </a:solidFill>
                <a:latin typeface="Inter Bold"/>
                <a:ea typeface="Inter Bold"/>
                <a:cs typeface="Inter Bold"/>
                <a:sym typeface="Inter Bold"/>
              </a:rPr>
              <a:t>OBJECTIVES</a:t>
            </a:r>
          </a:p>
        </p:txBody>
      </p:sp>
      <p:sp>
        <p:nvSpPr>
          <p:cNvPr id="5" name="TextBox 5"/>
          <p:cNvSpPr txBox="1"/>
          <p:nvPr/>
        </p:nvSpPr>
        <p:spPr>
          <a:xfrm>
            <a:off x="1799317" y="2369256"/>
            <a:ext cx="14003564" cy="5973281"/>
          </a:xfrm>
          <a:prstGeom prst="rect">
            <a:avLst/>
          </a:prstGeom>
        </p:spPr>
        <p:txBody>
          <a:bodyPr lIns="0" tIns="0" rIns="0" bIns="0" rtlCol="0" anchor="t">
            <a:spAutoFit/>
          </a:bodyPr>
          <a:lstStyle/>
          <a:p>
            <a:pPr marL="1043110" lvl="1" indent="-521555" algn="ctr">
              <a:lnSpc>
                <a:spcPts val="6764"/>
              </a:lnSpc>
              <a:spcBef>
                <a:spcPct val="0"/>
              </a:spcBef>
              <a:buFont typeface="Arial"/>
              <a:buChar char="•"/>
            </a:pPr>
            <a:r>
              <a:rPr lang="en-US" sz="4831">
                <a:solidFill>
                  <a:srgbClr val="00694C"/>
                </a:solidFill>
                <a:latin typeface="Inter"/>
                <a:ea typeface="Inter"/>
                <a:cs typeface="Inter"/>
                <a:sym typeface="Inter"/>
              </a:rPr>
              <a:t>Analyze website visitor behavior and sources</a:t>
            </a:r>
          </a:p>
          <a:p>
            <a:pPr marL="1043110" lvl="1" indent="-521555" algn="ctr">
              <a:lnSpc>
                <a:spcPts val="6764"/>
              </a:lnSpc>
              <a:spcBef>
                <a:spcPct val="0"/>
              </a:spcBef>
              <a:buFont typeface="Arial"/>
              <a:buChar char="•"/>
            </a:pPr>
            <a:r>
              <a:rPr lang="en-US" sz="4831">
                <a:solidFill>
                  <a:srgbClr val="00694C"/>
                </a:solidFill>
                <a:latin typeface="Inter"/>
                <a:ea typeface="Inter"/>
                <a:cs typeface="Inter"/>
                <a:sym typeface="Inter"/>
              </a:rPr>
              <a:t>Visualize engagement and conversion patterns</a:t>
            </a:r>
          </a:p>
          <a:p>
            <a:pPr marL="1043110" lvl="1" indent="-521555" algn="ctr">
              <a:lnSpc>
                <a:spcPts val="6764"/>
              </a:lnSpc>
              <a:spcBef>
                <a:spcPct val="0"/>
              </a:spcBef>
              <a:buFont typeface="Arial"/>
              <a:buChar char="•"/>
            </a:pPr>
            <a:r>
              <a:rPr lang="en-US" sz="4831">
                <a:solidFill>
                  <a:srgbClr val="00694C"/>
                </a:solidFill>
                <a:latin typeface="Inter"/>
                <a:ea typeface="Inter"/>
                <a:cs typeface="Inter"/>
                <a:sym typeface="Inter"/>
              </a:rPr>
              <a:t>Uncover factors influencing bounce and conversion rate</a:t>
            </a:r>
          </a:p>
          <a:p>
            <a:pPr algn="ctr">
              <a:lnSpc>
                <a:spcPts val="6764"/>
              </a:lnSpc>
              <a:spcBef>
                <a:spcPct val="0"/>
              </a:spcBef>
            </a:pPr>
            <a:endParaRPr lang="en-US" sz="4831">
              <a:solidFill>
                <a:srgbClr val="00694C"/>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71178" y="844701"/>
            <a:ext cx="12947299"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Software requirements</a:t>
            </a:r>
          </a:p>
        </p:txBody>
      </p:sp>
      <p:sp>
        <p:nvSpPr>
          <p:cNvPr id="3" name="TextBox 3"/>
          <p:cNvSpPr txBox="1"/>
          <p:nvPr/>
        </p:nvSpPr>
        <p:spPr>
          <a:xfrm>
            <a:off x="0" y="4030139"/>
            <a:ext cx="10025860" cy="4273601"/>
          </a:xfrm>
          <a:prstGeom prst="rect">
            <a:avLst/>
          </a:prstGeom>
        </p:spPr>
        <p:txBody>
          <a:bodyPr lIns="0" tIns="0" rIns="0" bIns="0" rtlCol="0" anchor="t">
            <a:spAutoFit/>
          </a:bodyPr>
          <a:lstStyle/>
          <a:p>
            <a:pPr marL="869666" lvl="1" indent="-434833" algn="l">
              <a:lnSpc>
                <a:spcPts val="5639"/>
              </a:lnSpc>
              <a:spcBef>
                <a:spcPct val="0"/>
              </a:spcBef>
              <a:buFont typeface="Arial"/>
              <a:buChar char="•"/>
            </a:pPr>
            <a:r>
              <a:rPr lang="en-US" sz="4028" b="1">
                <a:solidFill>
                  <a:srgbClr val="00694C"/>
                </a:solidFill>
                <a:latin typeface="Raleway Semi-Bold"/>
                <a:ea typeface="Raleway Semi-Bold"/>
                <a:cs typeface="Raleway Semi-Bold"/>
                <a:sym typeface="Raleway Semi-Bold"/>
              </a:rPr>
              <a:t>Operating System: Windows 11</a:t>
            </a:r>
          </a:p>
          <a:p>
            <a:pPr marL="869666" lvl="1" indent="-434833" algn="l">
              <a:lnSpc>
                <a:spcPts val="5639"/>
              </a:lnSpc>
              <a:spcBef>
                <a:spcPct val="0"/>
              </a:spcBef>
              <a:buFont typeface="Arial"/>
              <a:buChar char="•"/>
            </a:pPr>
            <a:r>
              <a:rPr lang="en-US" sz="4028" b="1">
                <a:solidFill>
                  <a:srgbClr val="00694C"/>
                </a:solidFill>
                <a:latin typeface="Raleway Semi-Bold"/>
                <a:ea typeface="Raleway Semi-Bold"/>
                <a:cs typeface="Raleway Semi-Bold"/>
                <a:sym typeface="Raleway Semi-Bold"/>
              </a:rPr>
              <a:t>Software: Jupyter Notebook / Python</a:t>
            </a:r>
          </a:p>
          <a:p>
            <a:pPr marL="869666" lvl="1" indent="-434833" algn="l">
              <a:lnSpc>
                <a:spcPts val="5639"/>
              </a:lnSpc>
              <a:spcBef>
                <a:spcPct val="0"/>
              </a:spcBef>
              <a:buFont typeface="Arial"/>
              <a:buChar char="•"/>
            </a:pPr>
            <a:r>
              <a:rPr lang="en-US" sz="4028" b="1">
                <a:solidFill>
                  <a:srgbClr val="00694C"/>
                </a:solidFill>
                <a:latin typeface="Raleway Semi-Bold"/>
                <a:ea typeface="Raleway Semi-Bold"/>
                <a:cs typeface="Raleway Semi-Bold"/>
                <a:sym typeface="Raleway Semi-Bold"/>
              </a:rPr>
              <a:t>Hardware: Minimum 4GB RAM</a:t>
            </a:r>
          </a:p>
          <a:p>
            <a:pPr marL="869666" lvl="1" indent="-434833" algn="l">
              <a:lnSpc>
                <a:spcPts val="5639"/>
              </a:lnSpc>
              <a:spcBef>
                <a:spcPct val="0"/>
              </a:spcBef>
              <a:buFont typeface="Arial"/>
              <a:buChar char="•"/>
            </a:pPr>
            <a:r>
              <a:rPr lang="en-US" sz="4028" b="1">
                <a:solidFill>
                  <a:srgbClr val="00694C"/>
                </a:solidFill>
                <a:latin typeface="Raleway Semi-Bold"/>
                <a:ea typeface="Raleway Semi-Bold"/>
                <a:cs typeface="Raleway Semi-Bold"/>
                <a:sym typeface="Raleway Semi-Bold"/>
              </a:rPr>
              <a:t>Programming Language: Python 3</a:t>
            </a:r>
          </a:p>
          <a:p>
            <a:pPr marL="869666" lvl="1" indent="-434833" algn="l">
              <a:lnSpc>
                <a:spcPts val="5639"/>
              </a:lnSpc>
              <a:spcBef>
                <a:spcPct val="0"/>
              </a:spcBef>
              <a:buFont typeface="Arial"/>
              <a:buChar char="•"/>
            </a:pPr>
            <a:r>
              <a:rPr lang="en-US" sz="4028" b="1">
                <a:solidFill>
                  <a:srgbClr val="00694C"/>
                </a:solidFill>
                <a:latin typeface="Raleway Semi-Bold"/>
                <a:ea typeface="Raleway Semi-Bold"/>
                <a:cs typeface="Raleway Semi-Bold"/>
                <a:sym typeface="Raleway Semi-Bold"/>
              </a:rPr>
              <a:t>Libraries: Pandas, NumPy, Matplotlib</a:t>
            </a:r>
          </a:p>
          <a:p>
            <a:pPr algn="l">
              <a:lnSpc>
                <a:spcPts val="5639"/>
              </a:lnSpc>
              <a:spcBef>
                <a:spcPct val="0"/>
              </a:spcBef>
            </a:pPr>
            <a:endParaRPr lang="en-US" sz="4028" b="1">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193" y="975881"/>
            <a:ext cx="8539631" cy="8340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4028229"/>
            <a:ext cx="5293498" cy="4944885"/>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27876" y="847720"/>
            <a:ext cx="13856669" cy="1249343"/>
          </a:xfrm>
          <a:prstGeom prst="rect">
            <a:avLst/>
          </a:prstGeom>
        </p:spPr>
        <p:txBody>
          <a:bodyPr lIns="0" tIns="0" rIns="0" bIns="0" rtlCol="0" anchor="t">
            <a:spAutoFit/>
          </a:bodyPr>
          <a:lstStyle/>
          <a:p>
            <a:pPr marL="0" lvl="1" indent="0" algn="ctr">
              <a:lnSpc>
                <a:spcPts val="9037"/>
              </a:lnSpc>
            </a:pPr>
            <a:r>
              <a:rPr lang="en-US" sz="10041" b="1" spc="-461">
                <a:solidFill>
                  <a:srgbClr val="00694C"/>
                </a:solidFill>
                <a:latin typeface="Raleway Medium"/>
                <a:ea typeface="Raleway Medium"/>
                <a:cs typeface="Raleway Medium"/>
                <a:sym typeface="Raleway Medium"/>
              </a:rPr>
              <a:t>LIBRARIES</a:t>
            </a:r>
          </a:p>
        </p:txBody>
      </p:sp>
      <p:grpSp>
        <p:nvGrpSpPr>
          <p:cNvPr id="6" name="Group 6"/>
          <p:cNvGrpSpPr/>
          <p:nvPr/>
        </p:nvGrpSpPr>
        <p:grpSpPr>
          <a:xfrm>
            <a:off x="1028700" y="4013069"/>
            <a:ext cx="5293498" cy="4944885"/>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965802" y="4028229"/>
            <a:ext cx="5293498" cy="4944885"/>
            <a:chOff x="0" y="0"/>
            <a:chExt cx="1394172" cy="1302357"/>
          </a:xfrm>
        </p:grpSpPr>
        <p:sp>
          <p:nvSpPr>
            <p:cNvPr id="10" name="Freeform 10"/>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480806" y="4194044"/>
            <a:ext cx="4020389" cy="900053"/>
          </a:xfrm>
          <a:prstGeom prst="rect">
            <a:avLst/>
          </a:prstGeom>
        </p:spPr>
        <p:txBody>
          <a:bodyPr lIns="0" tIns="0" rIns="0" bIns="0" rtlCol="0" anchor="t">
            <a:spAutoFit/>
          </a:bodyPr>
          <a:lstStyle/>
          <a:p>
            <a:pPr marL="0" lvl="1" indent="0" algn="ctr">
              <a:lnSpc>
                <a:spcPts val="6411"/>
              </a:lnSpc>
            </a:pPr>
            <a:r>
              <a:rPr lang="en-US" sz="7123" b="1" spc="-327">
                <a:solidFill>
                  <a:srgbClr val="00694C"/>
                </a:solidFill>
                <a:latin typeface="Raleway Medium"/>
                <a:ea typeface="Raleway Medium"/>
                <a:cs typeface="Raleway Medium"/>
                <a:sym typeface="Raleway Medium"/>
              </a:rPr>
              <a:t>PANDAS</a:t>
            </a:r>
          </a:p>
        </p:txBody>
      </p:sp>
      <p:sp>
        <p:nvSpPr>
          <p:cNvPr id="13" name="TextBox 13"/>
          <p:cNvSpPr txBox="1"/>
          <p:nvPr/>
        </p:nvSpPr>
        <p:spPr>
          <a:xfrm>
            <a:off x="7247351" y="4203569"/>
            <a:ext cx="3350165" cy="898154"/>
          </a:xfrm>
          <a:prstGeom prst="rect">
            <a:avLst/>
          </a:prstGeom>
        </p:spPr>
        <p:txBody>
          <a:bodyPr lIns="0" tIns="0" rIns="0" bIns="0" rtlCol="0" anchor="t">
            <a:spAutoFit/>
          </a:bodyPr>
          <a:lstStyle/>
          <a:p>
            <a:pPr marL="0" lvl="1" indent="0" algn="ctr">
              <a:lnSpc>
                <a:spcPts val="6429"/>
              </a:lnSpc>
            </a:pPr>
            <a:r>
              <a:rPr lang="en-US" sz="7143" b="1" spc="-328">
                <a:solidFill>
                  <a:srgbClr val="00694C"/>
                </a:solidFill>
                <a:latin typeface="Raleway Medium"/>
                <a:ea typeface="Raleway Medium"/>
                <a:cs typeface="Raleway Medium"/>
                <a:sym typeface="Raleway Medium"/>
              </a:rPr>
              <a:t>NUMPY</a:t>
            </a:r>
          </a:p>
        </p:txBody>
      </p:sp>
      <p:sp>
        <p:nvSpPr>
          <p:cNvPr id="14" name="TextBox 14"/>
          <p:cNvSpPr txBox="1"/>
          <p:nvPr/>
        </p:nvSpPr>
        <p:spPr>
          <a:xfrm>
            <a:off x="11853750" y="4218729"/>
            <a:ext cx="5517602" cy="882994"/>
          </a:xfrm>
          <a:prstGeom prst="rect">
            <a:avLst/>
          </a:prstGeom>
        </p:spPr>
        <p:txBody>
          <a:bodyPr lIns="0" tIns="0" rIns="0" bIns="0" rtlCol="0" anchor="t">
            <a:spAutoFit/>
          </a:bodyPr>
          <a:lstStyle/>
          <a:p>
            <a:pPr marL="0" lvl="1" indent="0" algn="ctr">
              <a:lnSpc>
                <a:spcPts val="6339"/>
              </a:lnSpc>
            </a:pPr>
            <a:r>
              <a:rPr lang="en-US" sz="7043" b="1" spc="-324">
                <a:solidFill>
                  <a:srgbClr val="00694C"/>
                </a:solidFill>
                <a:latin typeface="Raleway Medium"/>
                <a:ea typeface="Raleway Medium"/>
                <a:cs typeface="Raleway Medium"/>
                <a:sym typeface="Raleway Medium"/>
              </a:rPr>
              <a:t>MATPLOTLIB</a:t>
            </a:r>
          </a:p>
        </p:txBody>
      </p:sp>
      <p:sp>
        <p:nvSpPr>
          <p:cNvPr id="15" name="TextBox 15"/>
          <p:cNvSpPr txBox="1"/>
          <p:nvPr/>
        </p:nvSpPr>
        <p:spPr>
          <a:xfrm>
            <a:off x="1134731" y="6004371"/>
            <a:ext cx="5081436" cy="2340588"/>
          </a:xfrm>
          <a:prstGeom prst="rect">
            <a:avLst/>
          </a:prstGeom>
        </p:spPr>
        <p:txBody>
          <a:bodyPr lIns="0" tIns="0" rIns="0" bIns="0" rtlCol="0" anchor="t">
            <a:spAutoFit/>
          </a:bodyPr>
          <a:lstStyle/>
          <a:p>
            <a:pPr algn="just">
              <a:lnSpc>
                <a:spcPts val="3126"/>
              </a:lnSpc>
              <a:spcBef>
                <a:spcPct val="0"/>
              </a:spcBef>
            </a:pPr>
            <a:r>
              <a:rPr lang="en-US" sz="2233" b="1">
                <a:solidFill>
                  <a:srgbClr val="00694C"/>
                </a:solidFill>
                <a:latin typeface="Raleway Semi-Bold"/>
                <a:ea typeface="Raleway Semi-Bold"/>
                <a:cs typeface="Raleway Semi-Bold"/>
                <a:sym typeface="Raleway Semi-Bold"/>
              </a:rPr>
              <a:t>This library is used to handle and manipulate data in a tabular form. It helps in reading datasets, filtering rows, applying queries, grouping data, and generating summaries easily.</a:t>
            </a:r>
          </a:p>
        </p:txBody>
      </p:sp>
      <p:sp>
        <p:nvSpPr>
          <p:cNvPr id="16" name="TextBox 16"/>
          <p:cNvSpPr txBox="1"/>
          <p:nvPr/>
        </p:nvSpPr>
        <p:spPr>
          <a:xfrm>
            <a:off x="6936290" y="5914936"/>
            <a:ext cx="4415421" cy="2657867"/>
          </a:xfrm>
          <a:prstGeom prst="rect">
            <a:avLst/>
          </a:prstGeom>
        </p:spPr>
        <p:txBody>
          <a:bodyPr lIns="0" tIns="0" rIns="0" bIns="0" rtlCol="0" anchor="t">
            <a:spAutoFit/>
          </a:bodyPr>
          <a:lstStyle/>
          <a:p>
            <a:pPr algn="just">
              <a:lnSpc>
                <a:spcPts val="3002"/>
              </a:lnSpc>
              <a:spcBef>
                <a:spcPct val="0"/>
              </a:spcBef>
            </a:pPr>
            <a:r>
              <a:rPr lang="en-US" sz="2144" b="1">
                <a:solidFill>
                  <a:srgbClr val="00694C"/>
                </a:solidFill>
                <a:latin typeface="Raleway Semi-Bold"/>
                <a:ea typeface="Raleway Semi-Bold"/>
                <a:cs typeface="Raleway Semi-Bold"/>
                <a:sym typeface="Raleway Semi-Bold"/>
              </a:rPr>
              <a:t>Essential for numerical operations, NumPy provides fast and powerful tools for performing mathematical functions like mean, variance, and other statistical calculations on arrays and columns.</a:t>
            </a:r>
          </a:p>
        </p:txBody>
      </p:sp>
      <p:sp>
        <p:nvSpPr>
          <p:cNvPr id="17" name="TextBox 17"/>
          <p:cNvSpPr txBox="1"/>
          <p:nvPr/>
        </p:nvSpPr>
        <p:spPr>
          <a:xfrm>
            <a:off x="12292674" y="6013896"/>
            <a:ext cx="4639754" cy="2334895"/>
          </a:xfrm>
          <a:prstGeom prst="rect">
            <a:avLst/>
          </a:prstGeom>
        </p:spPr>
        <p:txBody>
          <a:bodyPr lIns="0" tIns="0" rIns="0" bIns="0" rtlCol="0" anchor="t">
            <a:spAutoFit/>
          </a:bodyPr>
          <a:lstStyle/>
          <a:p>
            <a:pPr algn="just">
              <a:lnSpc>
                <a:spcPts val="3080"/>
              </a:lnSpc>
              <a:spcBef>
                <a:spcPct val="0"/>
              </a:spcBef>
            </a:pPr>
            <a:r>
              <a:rPr lang="en-US" sz="2200" b="1">
                <a:solidFill>
                  <a:srgbClr val="00694C"/>
                </a:solidFill>
                <a:latin typeface="Raleway Semi-Bold"/>
                <a:ea typeface="Raleway Semi-Bold"/>
                <a:cs typeface="Raleway Semi-Bold"/>
                <a:sym typeface="Raleway Semi-Bold"/>
              </a:rPr>
              <a:t>Used to visualize data through charts and plots such as histograms, scatter plots, pie charts, and line graphs. It helps convert raw numbers into visual patterns for better understanding.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238125"/>
            <a:ext cx="7924800" cy="3129916"/>
          </a:xfrm>
          <a:prstGeom prst="rect">
            <a:avLst/>
          </a:prstGeom>
        </p:spPr>
        <p:txBody>
          <a:bodyPr lIns="0" tIns="0" rIns="0" bIns="0" rtlCol="0" anchor="t">
            <a:spAutoFit/>
          </a:bodyPr>
          <a:lstStyle/>
          <a:p>
            <a:pPr marL="0" lvl="1" indent="0" algn="l">
              <a:lnSpc>
                <a:spcPts val="8010"/>
              </a:lnSpc>
            </a:pPr>
            <a:r>
              <a:rPr lang="en-US" sz="8900" b="1" spc="-409">
                <a:solidFill>
                  <a:srgbClr val="00694C"/>
                </a:solidFill>
                <a:latin typeface="Raleway Medium"/>
                <a:ea typeface="Raleway Medium"/>
                <a:cs typeface="Raleway Medium"/>
                <a:sym typeface="Raleway Medium"/>
              </a:rPr>
              <a:t>PROJECT DEVELOPMENT STEPS</a:t>
            </a:r>
          </a:p>
        </p:txBody>
      </p:sp>
      <p:sp>
        <p:nvSpPr>
          <p:cNvPr id="4" name="TextBox 4"/>
          <p:cNvSpPr txBox="1"/>
          <p:nvPr/>
        </p:nvSpPr>
        <p:spPr>
          <a:xfrm>
            <a:off x="1219200" y="3881557"/>
            <a:ext cx="10342201" cy="931230"/>
          </a:xfrm>
          <a:prstGeom prst="rect">
            <a:avLst/>
          </a:prstGeom>
        </p:spPr>
        <p:txBody>
          <a:bodyPr lIns="0" tIns="0" rIns="0" bIns="0" rtlCol="0" anchor="t">
            <a:spAutoFit/>
          </a:bodyPr>
          <a:lstStyle/>
          <a:p>
            <a:pPr algn="l">
              <a:lnSpc>
                <a:spcPts val="3547"/>
              </a:lnSpc>
            </a:pPr>
            <a:r>
              <a:rPr lang="en-US" sz="3941" b="1" spc="-181">
                <a:solidFill>
                  <a:srgbClr val="00694C"/>
                </a:solidFill>
                <a:latin typeface="Raleway Medium"/>
                <a:ea typeface="Raleway Medium"/>
                <a:cs typeface="Raleway Medium"/>
                <a:sym typeface="Raleway Medium"/>
              </a:rPr>
              <a:t>1. Dataset loading</a:t>
            </a:r>
          </a:p>
          <a:p>
            <a:pPr marL="0" lvl="1" indent="0" algn="l">
              <a:lnSpc>
                <a:spcPts val="3547"/>
              </a:lnSpc>
            </a:pPr>
            <a:endParaRPr lang="en-US" sz="3941" b="1" spc="-181">
              <a:solidFill>
                <a:srgbClr val="00694C"/>
              </a:solidFill>
              <a:latin typeface="Raleway Medium"/>
              <a:ea typeface="Raleway Medium"/>
              <a:cs typeface="Raleway Medium"/>
              <a:sym typeface="Raleway Medium"/>
            </a:endParaRPr>
          </a:p>
        </p:txBody>
      </p:sp>
      <p:sp>
        <p:nvSpPr>
          <p:cNvPr id="5" name="TextBox 5"/>
          <p:cNvSpPr txBox="1"/>
          <p:nvPr/>
        </p:nvSpPr>
        <p:spPr>
          <a:xfrm>
            <a:off x="1219200" y="4927087"/>
            <a:ext cx="9192472" cy="931230"/>
          </a:xfrm>
          <a:prstGeom prst="rect">
            <a:avLst/>
          </a:prstGeom>
        </p:spPr>
        <p:txBody>
          <a:bodyPr lIns="0" tIns="0" rIns="0" bIns="0" rtlCol="0" anchor="t">
            <a:spAutoFit/>
          </a:bodyPr>
          <a:lstStyle/>
          <a:p>
            <a:pPr algn="l">
              <a:lnSpc>
                <a:spcPts val="3547"/>
              </a:lnSpc>
            </a:pPr>
            <a:r>
              <a:rPr lang="en-US" sz="3941" b="1" spc="-181">
                <a:solidFill>
                  <a:srgbClr val="00694C"/>
                </a:solidFill>
                <a:latin typeface="Raleway Medium"/>
                <a:ea typeface="Raleway Medium"/>
                <a:cs typeface="Raleway Medium"/>
                <a:sym typeface="Raleway Medium"/>
              </a:rPr>
              <a:t>2. 15+ basic exploratory queries</a:t>
            </a:r>
          </a:p>
          <a:p>
            <a:pPr marL="0" lvl="1" indent="0" algn="l">
              <a:lnSpc>
                <a:spcPts val="3547"/>
              </a:lnSpc>
            </a:pPr>
            <a:endParaRPr lang="en-US" sz="3941" b="1" spc="-181">
              <a:solidFill>
                <a:srgbClr val="00694C"/>
              </a:solidFill>
              <a:latin typeface="Raleway Medium"/>
              <a:ea typeface="Raleway Medium"/>
              <a:cs typeface="Raleway Medium"/>
              <a:sym typeface="Raleway Medium"/>
            </a:endParaRPr>
          </a:p>
        </p:txBody>
      </p:sp>
      <p:sp>
        <p:nvSpPr>
          <p:cNvPr id="6" name="TextBox 6"/>
          <p:cNvSpPr txBox="1"/>
          <p:nvPr/>
        </p:nvSpPr>
        <p:spPr>
          <a:xfrm>
            <a:off x="1219200" y="6099986"/>
            <a:ext cx="10342201" cy="931230"/>
          </a:xfrm>
          <a:prstGeom prst="rect">
            <a:avLst/>
          </a:prstGeom>
        </p:spPr>
        <p:txBody>
          <a:bodyPr lIns="0" tIns="0" rIns="0" bIns="0" rtlCol="0" anchor="t">
            <a:spAutoFit/>
          </a:bodyPr>
          <a:lstStyle/>
          <a:p>
            <a:pPr algn="l">
              <a:lnSpc>
                <a:spcPts val="3547"/>
              </a:lnSpc>
            </a:pPr>
            <a:r>
              <a:rPr lang="en-US" sz="3941" b="1" spc="-181">
                <a:solidFill>
                  <a:srgbClr val="00694C"/>
                </a:solidFill>
                <a:latin typeface="Raleway Medium"/>
                <a:ea typeface="Raleway Medium"/>
                <a:cs typeface="Raleway Medium"/>
                <a:sym typeface="Raleway Medium"/>
              </a:rPr>
              <a:t>3. Cleaning (nulls, types, duplicates)</a:t>
            </a:r>
          </a:p>
          <a:p>
            <a:pPr marL="0" lvl="1" indent="0" algn="l">
              <a:lnSpc>
                <a:spcPts val="3547"/>
              </a:lnSpc>
            </a:pPr>
            <a:endParaRPr lang="en-US" sz="3941" b="1" spc="-181">
              <a:solidFill>
                <a:srgbClr val="00694C"/>
              </a:solidFill>
              <a:latin typeface="Raleway Medium"/>
              <a:ea typeface="Raleway Medium"/>
              <a:cs typeface="Raleway Medium"/>
              <a:sym typeface="Raleway Medium"/>
            </a:endParaRPr>
          </a:p>
        </p:txBody>
      </p:sp>
      <p:sp>
        <p:nvSpPr>
          <p:cNvPr id="7" name="TextBox 7"/>
          <p:cNvSpPr txBox="1"/>
          <p:nvPr/>
        </p:nvSpPr>
        <p:spPr>
          <a:xfrm>
            <a:off x="1219200" y="7137982"/>
            <a:ext cx="10342201" cy="931230"/>
          </a:xfrm>
          <a:prstGeom prst="rect">
            <a:avLst/>
          </a:prstGeom>
        </p:spPr>
        <p:txBody>
          <a:bodyPr lIns="0" tIns="0" rIns="0" bIns="0" rtlCol="0" anchor="t">
            <a:spAutoFit/>
          </a:bodyPr>
          <a:lstStyle/>
          <a:p>
            <a:pPr algn="l">
              <a:lnSpc>
                <a:spcPts val="3547"/>
              </a:lnSpc>
            </a:pPr>
            <a:r>
              <a:rPr lang="en-US" sz="3941" spc="-181">
                <a:solidFill>
                  <a:srgbClr val="00694C"/>
                </a:solidFill>
                <a:latin typeface="Raleway"/>
                <a:ea typeface="Raleway"/>
                <a:cs typeface="Raleway"/>
                <a:sym typeface="Raleway"/>
              </a:rPr>
              <a:t>4. Filtering, grouping, aggregation</a:t>
            </a:r>
          </a:p>
          <a:p>
            <a:pPr marL="0" lvl="1" indent="0" algn="l">
              <a:lnSpc>
                <a:spcPts val="3547"/>
              </a:lnSpc>
            </a:pPr>
            <a:endParaRPr lang="en-US" sz="3941" spc="-181">
              <a:solidFill>
                <a:srgbClr val="00694C"/>
              </a:solidFill>
              <a:latin typeface="Raleway"/>
              <a:ea typeface="Raleway"/>
              <a:cs typeface="Raleway"/>
              <a:sym typeface="Raleway"/>
            </a:endParaRPr>
          </a:p>
        </p:txBody>
      </p:sp>
      <p:sp>
        <p:nvSpPr>
          <p:cNvPr id="8" name="TextBox 8"/>
          <p:cNvSpPr txBox="1"/>
          <p:nvPr/>
        </p:nvSpPr>
        <p:spPr>
          <a:xfrm>
            <a:off x="1219200" y="8183512"/>
            <a:ext cx="10342201" cy="931230"/>
          </a:xfrm>
          <a:prstGeom prst="rect">
            <a:avLst/>
          </a:prstGeom>
        </p:spPr>
        <p:txBody>
          <a:bodyPr lIns="0" tIns="0" rIns="0" bIns="0" rtlCol="0" anchor="t">
            <a:spAutoFit/>
          </a:bodyPr>
          <a:lstStyle/>
          <a:p>
            <a:pPr algn="l">
              <a:lnSpc>
                <a:spcPts val="3547"/>
              </a:lnSpc>
            </a:pPr>
            <a:r>
              <a:rPr lang="en-US" sz="3941" spc="-181">
                <a:solidFill>
                  <a:srgbClr val="00694C"/>
                </a:solidFill>
                <a:latin typeface="Raleway"/>
                <a:ea typeface="Raleway"/>
                <a:cs typeface="Raleway"/>
                <a:sym typeface="Raleway"/>
              </a:rPr>
              <a:t>5. Visualization with 5+ plots</a:t>
            </a:r>
          </a:p>
          <a:p>
            <a:pPr marL="0" lvl="1" indent="0" algn="l">
              <a:lnSpc>
                <a:spcPts val="3547"/>
              </a:lnSpc>
            </a:pPr>
            <a:endParaRPr lang="en-US" sz="3941" spc="-181">
              <a:solidFill>
                <a:srgbClr val="00694C"/>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1175</Words>
  <Application>Microsoft Office PowerPoint</Application>
  <PresentationFormat>Custom</PresentationFormat>
  <Paragraphs>73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Raleway Semi-Bold</vt:lpstr>
      <vt:lpstr>Raleway</vt:lpstr>
      <vt:lpstr>Arial</vt:lpstr>
      <vt:lpstr>Inter Bold</vt:lpstr>
      <vt:lpstr>Calibri</vt:lpstr>
      <vt:lpstr>Inter</vt:lpstr>
      <vt:lpstr>Raleway Bold</vt:lpstr>
      <vt:lpstr>Raleway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Traffic Analysis</dc:title>
  <cp:lastModifiedBy>chakradharparimi215@gmail.com</cp:lastModifiedBy>
  <cp:revision>2</cp:revision>
  <dcterms:created xsi:type="dcterms:W3CDTF">2006-08-16T00:00:00Z</dcterms:created>
  <dcterms:modified xsi:type="dcterms:W3CDTF">2025-06-22T16:04:14Z</dcterms:modified>
  <dc:identifier>DAGrCewPFlE</dc:identifier>
</cp:coreProperties>
</file>